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5" r:id="rId3"/>
    <p:sldId id="256" r:id="rId4"/>
    <p:sldId id="257" r:id="rId5"/>
    <p:sldId id="260" r:id="rId6"/>
    <p:sldId id="261" r:id="rId7"/>
    <p:sldId id="262" r:id="rId8"/>
    <p:sldId id="263" r:id="rId9"/>
    <p:sldId id="259" r:id="rId10"/>
    <p:sldId id="302" r:id="rId11"/>
    <p:sldId id="303" r:id="rId12"/>
    <p:sldId id="304" r:id="rId13"/>
    <p:sldId id="305" r:id="rId14"/>
    <p:sldId id="273" r:id="rId15"/>
    <p:sldId id="274" r:id="rId16"/>
    <p:sldId id="280" r:id="rId17"/>
    <p:sldId id="281" r:id="rId18"/>
    <p:sldId id="282" r:id="rId19"/>
    <p:sldId id="283" r:id="rId20"/>
    <p:sldId id="306" r:id="rId21"/>
    <p:sldId id="307" r:id="rId22"/>
    <p:sldId id="308" r:id="rId23"/>
    <p:sldId id="309" r:id="rId24"/>
    <p:sldId id="310" r:id="rId25"/>
    <p:sldId id="284" r:id="rId26"/>
    <p:sldId id="276" r:id="rId27"/>
    <p:sldId id="298" r:id="rId28"/>
    <p:sldId id="299" r:id="rId29"/>
    <p:sldId id="300" r:id="rId30"/>
    <p:sldId id="301" r:id="rId31"/>
    <p:sldId id="297" r:id="rId32"/>
    <p:sldId id="290" r:id="rId33"/>
    <p:sldId id="311" r:id="rId34"/>
    <p:sldId id="312" r:id="rId35"/>
    <p:sldId id="313" r:id="rId36"/>
    <p:sldId id="314" r:id="rId37"/>
    <p:sldId id="31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F4F"/>
    <a:srgbClr val="4D949A"/>
    <a:srgbClr val="806C6B"/>
    <a:srgbClr val="ED9D79"/>
    <a:srgbClr val="6CB3B9"/>
    <a:srgbClr val="899E3D"/>
    <a:srgbClr val="EDCC5F"/>
    <a:srgbClr val="67ABD6"/>
    <a:srgbClr val="55565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4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2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3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9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0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5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BE8E-4C24-47DC-872D-6D913F6A863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karapysik.ru/pravila-povedeniya-na-vode/" TargetMode="External"/><Relationship Id="rId2" Type="http://schemas.openxmlformats.org/officeDocument/2006/relationships/hyperlink" Target="https://kopilkaurokov.ru/prochee/prochee/klassnyichasbiezopasnoiepoviedieniienavod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" TargetMode="External"/><Relationship Id="rId5" Type="http://schemas.openxmlformats.org/officeDocument/2006/relationships/hyperlink" Target="http://www.rastut-goda.ru/junior-student/8384-bezopasnoe-povedenie-na-ulitse-uchim-detej-pravilam-bezopasnosti.html" TargetMode="External"/><Relationship Id="rId4" Type="http://schemas.openxmlformats.org/officeDocument/2006/relationships/hyperlink" Target="https://ruspdd.ru/pdd/185-znak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6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Филиал МБДОУ- детского сада «Детство» детский сад № 129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852" y="1314451"/>
            <a:ext cx="10934498" cy="4623054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endParaRPr lang="ru-RU" dirty="0"/>
          </a:p>
          <a:p>
            <a:pPr>
              <a:lnSpc>
                <a:spcPct val="110000"/>
              </a:lnSpc>
            </a:pPr>
            <a:endParaRPr lang="ru-RU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/>
              <a:t>                                  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И ДОМА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Якименко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Автор-составитель: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Пермякова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Геннадьевна                               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2" y="1104900"/>
            <a:ext cx="5676698" cy="53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«ПРОЕЗД ЗАПРЕЩЕН»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7675" y="567719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ЗАПРЕЩЕНО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2450" y="5677197"/>
            <a:ext cx="347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ЗАПРЕЩЕНО</a:t>
            </a:r>
          </a:p>
        </p:txBody>
      </p:sp>
      <p:pic>
        <p:nvPicPr>
          <p:cNvPr id="10242" name="Picture 2" descr="https://upload.wikimedia.org/wikipedia/commons/thumb/9/9e/Italian_traffic_signs_-_senso_proibito_%28early%29.svg/1200px-Italian_traffic_signs_-_senso_proibito_%28early%29.sv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91" y="2455304"/>
            <a:ext cx="2721768" cy="2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6031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upload.wikimedia.org/wikipedia/commons/thumb/f/f7/Zeichen_Circle_Template.svg/2000px-Zeichen_Circle_Templat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318147"/>
            <a:ext cx="2939652" cy="29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592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«ВЕЛОСИПЕДНАЯ ДОРОЖКА»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083" y="2338385"/>
            <a:ext cx="30194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0075" y="572020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919" y="5720209"/>
            <a:ext cx="4138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ВЕЛОСИПЕДОВ ЗАПРЕЩЕНО</a:t>
            </a:r>
          </a:p>
        </p:txBody>
      </p:sp>
      <p:pic>
        <p:nvPicPr>
          <p:cNvPr id="9218" name="Picture 2" descr="http://dasha46.narod.ru/Encyclopedic_Knowledge/General_Science/RoadSigns/MandatorySigns/12_4dorizhka_dlya_velosypedystiv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19" b="92182" l="7113" r="94835">
                        <a14:foregroundMark x1="38103" y1="36612" x2="70195" y2="64039"/>
                        <a14:foregroundMark x1="70195" y1="41368" x2="27350" y2="58306"/>
                        <a14:foregroundMark x1="39373" y1="39870" x2="53091" y2="56482"/>
                        <a14:foregroundMark x1="54784" y1="37655" x2="31668" y2="53941"/>
                        <a14:foregroundMark x1="28281" y1="47427" x2="38442" y2="52834"/>
                        <a14:foregroundMark x1="44369" y1="59805" x2="38019" y2="55896"/>
                        <a14:foregroundMark x1="39373" y1="60130" x2="33870" y2="57590"/>
                        <a14:foregroundMark x1="55461" y1="39609" x2="67231" y2="59935"/>
                        <a14:foregroundMark x1="67231" y1="46254" x2="70703" y2="57003"/>
                        <a14:foregroundMark x1="61803" y1="59181" x2="56652" y2="54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0" t="26065" r="17512" b="25913"/>
          <a:stretch/>
        </p:blipFill>
        <p:spPr bwMode="auto">
          <a:xfrm>
            <a:off x="4543425" y="2338385"/>
            <a:ext cx="31051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zbukadekor.ru/upload/iblock/7d1/7d1cd25703a2a685e207688bb3d1706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3667" l="6750" r="93333">
                        <a14:foregroundMark x1="72917" y1="17833" x2="36833" y2="84333"/>
                        <a14:foregroundMark x1="12583" y1="46417" x2="49333" y2="55250"/>
                        <a14:foregroundMark x1="24583" y1="23917" x2="33917" y2="77500"/>
                        <a14:foregroundMark x1="69083" y1="84750" x2="40917" y2="51667"/>
                        <a14:foregroundMark x1="38167" y1="52583" x2="59500" y2="18500"/>
                        <a14:foregroundMark x1="50250" y1="55250" x2="55917" y2="42583"/>
                        <a14:foregroundMark x1="40250" y1="22833" x2="42750" y2="40333"/>
                        <a14:foregroundMark x1="75000" y1="41417" x2="65000" y2="74083"/>
                        <a14:foregroundMark x1="57750" y1="60500" x2="63833" y2="39167"/>
                        <a14:foregroundMark x1="53667" y1="40500" x2="72000" y2="61833"/>
                        <a14:foregroundMark x1="60000" y1="28250" x2="74250" y2="53250"/>
                        <a14:foregroundMark x1="64500" y1="24667" x2="80417" y2="48500"/>
                        <a14:foregroundMark x1="73833" y1="59167" x2="7908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8" y="2089153"/>
            <a:ext cx="3492497" cy="34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471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«ДОРОЖНЫЕ РАБОТЫ»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00524" y="5677197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 ЗАПРЕЩЕНО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69893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ОСТОРОЖНО, ДЕТИ</a:t>
            </a:r>
          </a:p>
        </p:txBody>
      </p:sp>
      <p:pic>
        <p:nvPicPr>
          <p:cNvPr id="8194" name="Picture 2" descr="http://www.kerzov.ru/upload/iblock/ad6/ad6ed41ecc64867769e70b0175ee106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0" b="93833" l="750" r="99250">
                        <a14:foregroundMark x1="49667" y1="16583" x2="48917" y2="87333"/>
                        <a14:foregroundMark x1="9333" y1="86583" x2="70500" y2="49417"/>
                        <a14:foregroundMark x1="89667" y1="87333" x2="28333" y2="47750"/>
                        <a14:foregroundMark x1="26833" y1="91917" x2="25417" y2="52833"/>
                        <a14:foregroundMark x1="22083" y1="86333" x2="39583" y2="78917"/>
                        <a14:foregroundMark x1="42417" y1="90000" x2="42417" y2="74417"/>
                        <a14:foregroundMark x1="24667" y1="72917" x2="33583" y2="61167"/>
                        <a14:foregroundMark x1="25167" y1="66250" x2="37667" y2="45083"/>
                        <a14:foregroundMark x1="37667" y1="45083" x2="39333" y2="42500"/>
                        <a14:foregroundMark x1="48000" y1="27583" x2="37417" y2="48750"/>
                        <a14:foregroundMark x1="40250" y1="61417" x2="42667" y2="45333"/>
                        <a14:foregroundMark x1="50083" y1="26667" x2="69083" y2="72000"/>
                        <a14:foregroundMark x1="52750" y1="25667" x2="72917" y2="64583"/>
                        <a14:foregroundMark x1="85333" y1="80833" x2="75500" y2="64750"/>
                        <a14:foregroundMark x1="77250" y1="84667" x2="66167" y2="84417"/>
                        <a14:foregroundMark x1="61833" y1="84667" x2="53000" y2="84250"/>
                        <a14:foregroundMark x1="57083" y1="81083" x2="63583" y2="67667"/>
                        <a14:foregroundMark x1="55070" y1="70000" x2="54366" y2="7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" y="2335209"/>
            <a:ext cx="2950660" cy="29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79" y="2644828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244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«ОСТОРОЖНО</a:t>
            </a:r>
            <a:r>
              <a:rPr lang="en-US" b="1" dirty="0">
                <a:ea typeface="Roboto Medium" panose="02000000000000000000" pitchFamily="2" charset="0"/>
                <a:cs typeface="Roboto Medium" panose="02000000000000000000" pitchFamily="2" charset="0"/>
              </a:rPr>
              <a:t>,</a:t>
            </a:r>
            <a:r>
              <a:rPr lang="ru-RU" b="1" dirty="0">
                <a:ea typeface="Roboto Medium" panose="02000000000000000000" pitchFamily="2" charset="0"/>
                <a:cs typeface="Roboto Medium" panose="02000000000000000000" pitchFamily="2" charset="0"/>
              </a:rPr>
              <a:t> ДЕТИ</a:t>
            </a:r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14548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ПЕШЕХОДНЫЙ ПЕРЕХОД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1166" y="5677197"/>
            <a:ext cx="364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АВТОБУСНАЯ ОСТАНОВКА</a:t>
            </a:r>
          </a:p>
        </p:txBody>
      </p:sp>
      <p:pic>
        <p:nvPicPr>
          <p:cNvPr id="13" name="Picture 6" descr="https://zabavnik.club/wp-content/uploads/2018/07/znak_avtobusnoy_ostanovki_2_171203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7" y="2410328"/>
            <a:ext cx="2801935" cy="28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499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omic Sans MS" panose="030F0702030302020204" pitchFamily="66" charset="0"/>
              </a:rPr>
              <a:t>УРОВЕНЬ «ДОРОЖНЫЕ ЗНАКИ»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val="33246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pic>
        <p:nvPicPr>
          <p:cNvPr id="1026" name="Picture 2" descr="http://aktalant.ru/uploads/image/%D0%B2%D0%B2%D0%B23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65" y="1507808"/>
            <a:ext cx="4800269" cy="40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55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5124" name="Picture 4" descr="http://www.clipartbest.com/cliparts/9cp/6j7/9cp6j7E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07808"/>
            <a:ext cx="3814553" cy="38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937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4100" name="Picture 4" descr="https://techflourish.com/images/pills-and-money-clipart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1507808"/>
            <a:ext cx="3724275" cy="38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6394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hmector.com/_ph/12/758104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6" b="88908" l="1127" r="99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65" y="972375"/>
            <a:ext cx="4800269" cy="48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4179156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2054" name="Picture 6" descr="http://92frspb.caduk.ru/images/yula-2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09" y="974408"/>
            <a:ext cx="4534381" cy="43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6178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365125"/>
            <a:ext cx="11210924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F0"/>
                </a:solidFill>
              </a:rPr>
              <a:t>Цель игры: </a:t>
            </a:r>
            <a:r>
              <a:rPr lang="ru-RU" sz="2800" b="1" dirty="0"/>
              <a:t>Формировать у дошкольников устойчивые навыки соблюдения и выполнения правил дорожного движения, безопасного поведения на улице и высокой общей культуры.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825625"/>
            <a:ext cx="112109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Задачи игры:                                                                                                               </a:t>
            </a:r>
            <a:r>
              <a:rPr lang="ru-RU" sz="2400" b="1" dirty="0">
                <a:solidFill>
                  <a:srgbClr val="00B0F0"/>
                </a:solidFill>
              </a:rPr>
              <a:t>*</a:t>
            </a:r>
            <a:r>
              <a:rPr lang="ru-RU" sz="2400" dirty="0"/>
              <a:t>Пропаганда правил дорожного движения и безопасности жизни;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/>
              <a:t>Продолжать знакомить детей с дорожными знаками: «Пешеходный переход», «Остановка общественного транспорта», «Подземный пешеходный переход»,  «Движение без остановки запрещено», «Велосипедная дорожка» и другими;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/>
              <a:t>Расширять знания детей о предметах, которые могут быть источником опасности в быту;</a:t>
            </a:r>
            <a:br>
              <a:rPr lang="ru-RU" sz="2400" dirty="0"/>
            </a:br>
            <a:r>
              <a:rPr lang="ru-RU" sz="2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/>
              <a:t>Учить детей подбирать для игр подходящие предметы и место;</a:t>
            </a:r>
          </a:p>
          <a:p>
            <a:pPr marL="0" indent="0">
              <a:buNone/>
            </a:pPr>
            <a:r>
              <a:rPr lang="ru-RU" sz="2400" b="1" dirty="0"/>
              <a:t>Оборудование: </a:t>
            </a:r>
            <a:r>
              <a:rPr lang="ru-RU" sz="2400" dirty="0"/>
              <a:t>ноутбук, проектор, мультимедийная доска.                                                                           </a:t>
            </a:r>
            <a:r>
              <a:rPr lang="ru-RU" sz="2400" b="1" dirty="0"/>
              <a:t>Форма проведения игры: </a:t>
            </a:r>
            <a:r>
              <a:rPr lang="ru-RU" sz="2400" dirty="0"/>
              <a:t>индивидуальная работа взрослого с ребенком.                         </a:t>
            </a:r>
            <a:r>
              <a:rPr lang="ru-RU" sz="2400" b="1" dirty="0"/>
              <a:t>Правила игры: </a:t>
            </a:r>
            <a:r>
              <a:rPr lang="ru-RU" sz="2400" dirty="0"/>
              <a:t>выбрав уровень, решать проблемные ситуации, которые возникают в ходе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1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7410" name="Picture 2" descr="http://img-fotki.yandex.ru/get/6509/47407354.6ef/0_ea009_58060c63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48" y="1507808"/>
            <a:ext cx="5984704" cy="35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095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6388" name="Picture 4" descr="https://tochkazatochki.com.ua/wp-content/uploads/2017/02/kitchen-knives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38" y="1309933"/>
            <a:ext cx="4057188" cy="39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928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5362" name="Picture 2" descr="http://img.clipartlook.com/doll-big-image-png-doll-clip-art-1704_2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46" y="1303254"/>
            <a:ext cx="3018561" cy="4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182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4338" name="Picture 2" descr="http://zal-liski.detkin-club.ru/images/union/0_91a32_7a1c9fed_orig_5ba0e06d7f4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92" y="1581149"/>
            <a:ext cx="2845408" cy="35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161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ЭТО ОПАСНЫЙ ПРЕДМЕТ?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</a:t>
            </a:r>
            <a:endParaRPr lang="ru-RU" sz="3600" b="1" dirty="0"/>
          </a:p>
        </p:txBody>
      </p:sp>
      <p:pic>
        <p:nvPicPr>
          <p:cNvPr id="13314" name="Picture 2" descr="http://www.pngpix.com/wp-content/uploads/2016/11/PNGPIX-COM-Screwdriver-Vector-PNG-Transparent-Imag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52" y="1690052"/>
            <a:ext cx="5288896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194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УРОВЕНЬ «ОПАСНЫЕ ПРЕДМЕТЫ»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val="4845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63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Ты вышел на улицу погулять. На скамейке около дома ты нашел красивый кошелек. Что ты сделаешь?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ПОДБЕРУ НАХОДКУ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ПРОЙДУ МИМО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Этот кошелек, скорее всего, принадлежит другому человеку. Если ты гуляешь один, самым разумным решением будет пройти мимо. Если с родителями – сообщить им о находке.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7.40741E-7 L 0.17356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7" grpId="0" animBg="1"/>
      <p:bldP spid="7" grpId="1" animBg="1"/>
      <p:bldP spid="15" grpId="0" animBg="1"/>
      <p:bldP spid="15" grpId="1" animBg="1"/>
      <p:bldP spid="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02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Переходя дорогу к детской площадке ты заметил велосипедиста, едущего по пешеходному переходу. Можно ли так делать?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Категорически запрещено переезжать проезжую часть на велосипеде. Этим ты можешь подвергнуть свою жизнь опасности. Нужно слезть с велосипеда и перейти дорогу пешком.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8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Ты играл на детской площадке, когда к тебе подошла незнакомая тетя. Она сказала, что у нее дома есть чудесные котята, и предложила поехать к ней. Как ты поступишь?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Никогда не общайся с незнакомыми людьми. Даже если человек выглядит безобидно, он может быть преступником.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СОГЛАШУСЬ, ВЕДЬ Я ЛЮБЛЮ КОТЯТ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ОТКАЖУСЬ, С НЕЗНАКОМЫМИ РАЗГОВАРИВАТЬ НЕЛЬЗЯ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74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Возвращаясь домой, ты увидел, что дверь в подвал открыта. Тебе всегда было интересно, что находится за этой дверью. Как поступить?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Нельзя заходить в места, не предназначенные для детей. В подвалах могут находиться бездомные животные, а дверь может захлопнуться.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ЗАЙДУ В ПОДВАЛ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ПОЙДУ ДОМОЙ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9" grpId="0"/>
      <p:bldP spid="7" grpId="0" animBg="1"/>
      <p:bldP spid="7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7" y="652005"/>
            <a:ext cx="9144000" cy="229341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399"/>
                </a:solidFill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ПРАВИЛА БЕЗОПАСНОСТИ НА УЛИЦЕ И ДОМА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386467" y="4649306"/>
            <a:ext cx="3419061" cy="115293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11229975" y="342442"/>
            <a:ext cx="647700" cy="619125"/>
          </a:xfrm>
          <a:prstGeom prst="actionButtonBlank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X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913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5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91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Около подъезда ты видишь милую собачку. Хозяина поблизости видно не было. Твои действия?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8607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3459" y="672302"/>
            <a:ext cx="5204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Укус собаки, домашней или бездомной, может нести серьезные последствия для здоровья. Всегда спрашивайте разрешения у хозяев и не подходите к бездомным собакам.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ПОГЛАЖУ ЕЕ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ЗАЙДУ В ПОДЪЕЗД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1767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54167E-6 7.40741E-7 L 0.20717 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УРОВЕНЬ «ПРОГУЛКА ПО УЛИЦЕ»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val="17101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высоком берегу,</a:t>
            </a:r>
          </a:p>
          <a:p>
            <a:pPr algn="ctr"/>
            <a:r>
              <a:rPr lang="ru-RU" sz="2400" b="1" dirty="0"/>
              <a:t>Дети, не играйте!</a:t>
            </a:r>
          </a:p>
          <a:p>
            <a:pPr algn="ctr"/>
            <a:r>
              <a:rPr lang="ru-RU" sz="2400" b="1" dirty="0"/>
              <a:t>Из-под ног уйти земля</a:t>
            </a:r>
          </a:p>
          <a:p>
            <a:pPr algn="ctr"/>
            <a:r>
              <a:rPr lang="ru-RU" sz="2400" b="1" dirty="0"/>
              <a:t>Может, так и знайте!</a:t>
            </a:r>
          </a:p>
          <a:p>
            <a:pPr algn="ctr"/>
            <a:r>
              <a:rPr lang="ru-RU" sz="2400" b="1" dirty="0"/>
              <a:t>И с обрыва прямо вниз</a:t>
            </a:r>
          </a:p>
          <a:p>
            <a:pPr algn="ctr"/>
            <a:r>
              <a:rPr lang="ru-RU" sz="2400" b="1" dirty="0"/>
              <a:t>В воду полетите…</a:t>
            </a:r>
          </a:p>
          <a:p>
            <a:pPr algn="ctr"/>
            <a:r>
              <a:rPr lang="ru-RU" sz="2400" b="1" dirty="0"/>
              <a:t>И останется кричать:</a:t>
            </a:r>
          </a:p>
          <a:p>
            <a:pPr algn="ctr"/>
            <a:r>
              <a:rPr lang="ru-RU" sz="2400" b="1" dirty="0"/>
              <a:t>«Люди, помогите!!!»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0437" y="196454"/>
            <a:ext cx="5191125" cy="4021931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Пляж буйками окружён</a:t>
            </a:r>
          </a:p>
          <a:p>
            <a:pPr algn="ctr"/>
            <a:r>
              <a:rPr lang="ru-RU" sz="2400" b="1" dirty="0"/>
              <a:t>От судов, коряг и волн.</a:t>
            </a:r>
          </a:p>
          <a:p>
            <a:pPr algn="ctr"/>
            <a:r>
              <a:rPr lang="ru-RU" sz="2400" b="1" dirty="0"/>
              <a:t>Значит, можно здесь купаться,</a:t>
            </a:r>
          </a:p>
          <a:p>
            <a:pPr algn="ctr"/>
            <a:r>
              <a:rPr lang="ru-RU" sz="2400" b="1" dirty="0"/>
              <a:t>Ничего не опасаться.</a:t>
            </a:r>
          </a:p>
          <a:p>
            <a:pPr algn="ctr"/>
            <a:r>
              <a:rPr lang="ru-RU" sz="2400" b="1" dirty="0"/>
              <a:t>Веселитесь, как хотите,</a:t>
            </a:r>
          </a:p>
          <a:p>
            <a:pPr algn="ctr"/>
            <a:r>
              <a:rPr lang="ru-RU" sz="2400" b="1" dirty="0"/>
              <a:t>Но, пожалуйста, учтите:</a:t>
            </a:r>
          </a:p>
          <a:p>
            <a:pPr algn="ctr"/>
            <a:r>
              <a:rPr lang="ru-RU" sz="2400" b="1" dirty="0"/>
              <a:t>Чтобы жизнь не потерять –</a:t>
            </a:r>
          </a:p>
          <a:p>
            <a:pPr algn="ctr"/>
            <a:r>
              <a:rPr lang="ru-RU" sz="2400" b="1" dirty="0"/>
              <a:t>За буйки не заплывать!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надо безобразничать</a:t>
            </a:r>
          </a:p>
          <a:p>
            <a:pPr algn="ctr"/>
            <a:r>
              <a:rPr lang="ru-RU" sz="2400" b="1" dirty="0"/>
              <a:t>И делать дырки в круге;</a:t>
            </a:r>
          </a:p>
          <a:p>
            <a:pPr algn="ctr"/>
            <a:r>
              <a:rPr lang="ru-RU" sz="2400" b="1" dirty="0"/>
              <a:t>Не стоит жизнью рисковать</a:t>
            </a:r>
          </a:p>
          <a:p>
            <a:pPr algn="ctr"/>
            <a:r>
              <a:rPr lang="ru-RU" sz="2400" b="1" dirty="0"/>
              <a:t>Ни другу, ни подруге.</a:t>
            </a:r>
          </a:p>
          <a:p>
            <a:pPr algn="ctr"/>
            <a:r>
              <a:rPr lang="ru-RU" sz="2400" b="1" dirty="0"/>
              <a:t>Но если ты, но если ты</a:t>
            </a:r>
          </a:p>
          <a:p>
            <a:pPr algn="ctr"/>
            <a:r>
              <a:rPr lang="ru-RU" sz="2400" b="1" dirty="0"/>
              <a:t>Шалун и злой проказник –</a:t>
            </a:r>
          </a:p>
          <a:p>
            <a:pPr algn="ctr"/>
            <a:r>
              <a:rPr lang="ru-RU" sz="2400" b="1" dirty="0"/>
              <a:t>Недалеко и до беды:</a:t>
            </a:r>
          </a:p>
          <a:p>
            <a:pPr algn="ctr"/>
            <a:r>
              <a:rPr lang="ru-RU" sz="2400" b="1" dirty="0"/>
              <a:t>Дырявый круг опасен.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0912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 большим, и детям</a:t>
            </a:r>
          </a:p>
          <a:p>
            <a:pPr algn="ctr"/>
            <a:r>
              <a:rPr lang="ru-RU" sz="2000" b="1" dirty="0"/>
              <a:t>Хочется сказать:</a:t>
            </a:r>
          </a:p>
          <a:p>
            <a:pPr algn="ctr"/>
            <a:r>
              <a:rPr lang="ru-RU" sz="2000" b="1" dirty="0"/>
              <a:t>В незнакомом месте</a:t>
            </a:r>
          </a:p>
          <a:p>
            <a:pPr algn="ctr"/>
            <a:r>
              <a:rPr lang="ru-RU" sz="2000" b="1" dirty="0"/>
              <a:t>Вам нельзя нырять!</a:t>
            </a:r>
          </a:p>
          <a:p>
            <a:pPr algn="ctr"/>
            <a:r>
              <a:rPr lang="ru-RU" sz="2000" b="1" dirty="0"/>
              <a:t>Может очень мелкой</a:t>
            </a:r>
          </a:p>
          <a:p>
            <a:pPr algn="ctr"/>
            <a:r>
              <a:rPr lang="ru-RU" sz="2000" b="1" dirty="0"/>
              <a:t>Речка оказаться…</a:t>
            </a:r>
          </a:p>
          <a:p>
            <a:pPr algn="ctr"/>
            <a:r>
              <a:rPr lang="ru-RU" sz="2000" b="1" dirty="0"/>
              <a:t>А в песок опасно</a:t>
            </a:r>
          </a:p>
          <a:p>
            <a:pPr algn="ctr"/>
            <a:r>
              <a:rPr lang="ru-RU" sz="2000" b="1" dirty="0"/>
              <a:t>Головой втыкаться!</a:t>
            </a:r>
          </a:p>
          <a:p>
            <a:pPr algn="ctr"/>
            <a:r>
              <a:rPr lang="ru-RU" sz="2000" b="1" dirty="0"/>
              <a:t>Сучья, камни, стёкла</a:t>
            </a:r>
          </a:p>
          <a:p>
            <a:pPr algn="ctr"/>
            <a:r>
              <a:rPr lang="ru-RU" sz="2000" b="1" dirty="0"/>
              <a:t>Спрятались на дне –</a:t>
            </a:r>
          </a:p>
          <a:p>
            <a:pPr algn="ctr"/>
            <a:r>
              <a:rPr lang="ru-RU" sz="2000" b="1" dirty="0"/>
              <a:t>Их заметить сложно</a:t>
            </a:r>
          </a:p>
          <a:p>
            <a:pPr algn="ctr"/>
            <a:r>
              <a:rPr lang="ru-RU" sz="2000" b="1" dirty="0"/>
              <a:t>В водной глубине…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Весело качаться детям на волнах</a:t>
            </a:r>
          </a:p>
          <a:p>
            <a:pPr algn="ctr"/>
            <a:r>
              <a:rPr lang="ru-RU" sz="2000" b="1" dirty="0"/>
              <a:t>На цветных матрасах, надувных кругах.</a:t>
            </a:r>
          </a:p>
          <a:p>
            <a:pPr algn="ctr"/>
            <a:r>
              <a:rPr lang="ru-RU" sz="2000" b="1" dirty="0"/>
              <a:t>Только непременно вы должны узнать:</a:t>
            </a:r>
          </a:p>
          <a:p>
            <a:pPr algn="ctr"/>
            <a:r>
              <a:rPr lang="ru-RU" sz="2000" b="1" dirty="0"/>
              <a:t>Далеко не надо в воду заплывать!</a:t>
            </a:r>
          </a:p>
          <a:p>
            <a:pPr algn="ctr"/>
            <a:r>
              <a:rPr lang="ru-RU" sz="2000" b="1" dirty="0"/>
              <a:t>Может прохудиться круг или матрас…</a:t>
            </a:r>
          </a:p>
          <a:p>
            <a:pPr algn="ctr"/>
            <a:r>
              <a:rPr lang="ru-RU" sz="2000" b="1" dirty="0"/>
              <a:t>Кто спасти успеет из пучины вас?</a:t>
            </a:r>
          </a:p>
          <a:p>
            <a:pPr algn="ctr"/>
            <a:r>
              <a:rPr lang="ru-RU" sz="2000" b="1" dirty="0"/>
              <a:t>И перевернуться на волнах легко…</a:t>
            </a:r>
          </a:p>
          <a:p>
            <a:pPr algn="ctr"/>
            <a:r>
              <a:rPr lang="ru-RU" sz="2000" b="1" dirty="0"/>
              <a:t>Так что не советуем плавать далеко!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8518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Если развлекаться будешь на воде,</a:t>
            </a:r>
          </a:p>
          <a:p>
            <a:pPr algn="ctr"/>
            <a:r>
              <a:rPr lang="ru-RU" sz="2000" b="1" dirty="0"/>
              <a:t>Проследи, чтоб шутка не вела к беде…</a:t>
            </a:r>
          </a:p>
          <a:p>
            <a:pPr algn="ctr"/>
            <a:r>
              <a:rPr lang="ru-RU" sz="2000" b="1" dirty="0"/>
              <a:t>Не топи другого – может оказаться,</a:t>
            </a:r>
          </a:p>
          <a:p>
            <a:pPr algn="ctr"/>
            <a:r>
              <a:rPr lang="ru-RU" sz="2000" b="1" dirty="0"/>
              <a:t>Что воды случится другу наглотаться,</a:t>
            </a:r>
          </a:p>
          <a:p>
            <a:pPr algn="ctr"/>
            <a:r>
              <a:rPr lang="ru-RU" sz="2000" b="1" dirty="0"/>
              <a:t>Он запаникует, вырываться станет –</a:t>
            </a:r>
          </a:p>
          <a:p>
            <a:pPr algn="ctr"/>
            <a:r>
              <a:rPr lang="ru-RU" sz="2000" b="1" dirty="0"/>
              <a:t>И тебя с собою под воду затянет!</a:t>
            </a:r>
          </a:p>
          <a:p>
            <a:pPr algn="ctr"/>
            <a:r>
              <a:rPr lang="ru-RU" sz="2000" b="1" dirty="0"/>
              <a:t>И игра такая грустно завершится…</a:t>
            </a:r>
          </a:p>
          <a:p>
            <a:pPr algn="ctr"/>
            <a:r>
              <a:rPr lang="ru-RU" sz="2000" b="1" dirty="0"/>
              <a:t>Мы вам не желаем в речке утопиться!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Катятся волны от лодок с судами…</a:t>
            </a:r>
            <a:br>
              <a:rPr lang="ru-RU" sz="2000" b="1" dirty="0"/>
            </a:br>
            <a:r>
              <a:rPr lang="ru-RU" sz="2000" b="1" dirty="0"/>
              <a:t>Спорить не стоит с такими волнами!</a:t>
            </a:r>
            <a:br>
              <a:rPr lang="ru-RU" sz="2000" b="1" dirty="0"/>
            </a:br>
            <a:r>
              <a:rPr lang="ru-RU" sz="2000" b="1" dirty="0"/>
              <a:t>Ты по возможности их избегай,</a:t>
            </a:r>
            <a:br>
              <a:rPr lang="ru-RU" sz="2000" b="1" dirty="0"/>
            </a:br>
            <a:r>
              <a:rPr lang="ru-RU" sz="2000" b="1" dirty="0"/>
              <a:t>Близко к корабликам не подплывай:</a:t>
            </a:r>
            <a:br>
              <a:rPr lang="ru-RU" sz="2000" b="1" dirty="0"/>
            </a:br>
            <a:r>
              <a:rPr lang="ru-RU" sz="2000" b="1" dirty="0"/>
              <a:t>Сверху пловца разглядеть очень сложно,</a:t>
            </a:r>
            <a:br>
              <a:rPr lang="ru-RU" sz="2000" b="1" dirty="0"/>
            </a:br>
            <a:r>
              <a:rPr lang="ru-RU" sz="2000" b="1" dirty="0"/>
              <a:t>Затормозить на воде невозможно:</a:t>
            </a:r>
            <a:br>
              <a:rPr lang="ru-RU" sz="2000" b="1" dirty="0"/>
            </a:br>
            <a:r>
              <a:rPr lang="ru-RU" sz="2000" b="1" dirty="0"/>
              <a:t>Может водой с головою накрыть,</a:t>
            </a:r>
            <a:br>
              <a:rPr lang="ru-RU" sz="2000" b="1" dirty="0"/>
            </a:br>
            <a:r>
              <a:rPr lang="ru-RU" sz="2000" b="1" dirty="0"/>
              <a:t>Может дыхание перехватить…</a:t>
            </a:r>
            <a:br>
              <a:rPr lang="ru-RU" sz="2000" b="1" dirty="0"/>
            </a:br>
            <a:r>
              <a:rPr lang="ru-RU" sz="2000" b="1" dirty="0"/>
              <a:t>Будет печальным финал, вероятно:</a:t>
            </a:r>
            <a:br>
              <a:rPr lang="ru-RU" sz="2000" b="1" dirty="0"/>
            </a:br>
            <a:r>
              <a:rPr lang="ru-RU" sz="2000" b="1" dirty="0"/>
              <a:t>Вряд ли ты сможешь вернуться обратно…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2651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000" b="1" dirty="0"/>
              <a:t>Если вы в лодке поплыть захотите,</a:t>
            </a:r>
            <a:br>
              <a:rPr lang="ru-RU" sz="2400" b="1" dirty="0"/>
            </a:br>
            <a:r>
              <a:rPr lang="ru-RU" sz="2000" b="1" dirty="0"/>
              <a:t>То обязательно, дети, учтите:</a:t>
            </a:r>
            <a:br>
              <a:rPr lang="ru-RU" sz="2400" b="1" dirty="0"/>
            </a:br>
            <a:r>
              <a:rPr lang="ru-RU" sz="2000" b="1" dirty="0"/>
              <a:t>Можно кататься весь день, до заката,</a:t>
            </a:r>
            <a:br>
              <a:rPr lang="ru-RU" sz="2400" b="1" dirty="0"/>
            </a:br>
            <a:r>
              <a:rPr lang="ru-RU" sz="2000" b="1" dirty="0"/>
              <a:t>Только раскачивать лодку не надо,</a:t>
            </a:r>
            <a:br>
              <a:rPr lang="ru-RU" sz="2400" b="1" dirty="0"/>
            </a:br>
            <a:r>
              <a:rPr lang="ru-RU" sz="2000" b="1" dirty="0"/>
              <a:t>И за красивым цветком не тянуться –</a:t>
            </a:r>
            <a:br>
              <a:rPr lang="ru-RU" sz="2400" b="1" dirty="0"/>
            </a:br>
            <a:r>
              <a:rPr lang="ru-RU" sz="2000" b="1" dirty="0"/>
              <a:t>Может судёнышко перевернуться…</a:t>
            </a:r>
            <a:br>
              <a:rPr lang="ru-RU" sz="2400" b="1" dirty="0"/>
            </a:br>
            <a:r>
              <a:rPr lang="ru-RU" sz="2000" b="1" dirty="0"/>
              <a:t>Всплыть не сумеешь – тогда быть беде!</a:t>
            </a:r>
            <a:br>
              <a:rPr lang="ru-RU" sz="2400" b="1" dirty="0"/>
            </a:br>
            <a:r>
              <a:rPr lang="ru-RU" sz="2000" b="1" dirty="0"/>
              <a:t>Будь осторожен всегда на воде!</a:t>
            </a:r>
            <a:endParaRPr lang="ru-RU" sz="24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omic Sans MS" panose="030F0702030302020204" pitchFamily="66" charset="0"/>
              </a:rPr>
              <a:t>УРОВЕНЬ «ВОДНОЕ ПОЛО» ПРОЙДЕН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val="6098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17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Список источников: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https://kopilkaurokov.ru/prochee/prochee/klassnyichasbiezopasnoiepoviedieniienavodie</a:t>
            </a:r>
            <a:endParaRPr lang="ru-RU" sz="1800" dirty="0"/>
          </a:p>
          <a:p>
            <a:r>
              <a:rPr lang="en-US" sz="1800" dirty="0">
                <a:hlinkClick r:id="rId3"/>
              </a:rPr>
              <a:t>https://karapysik.ru/pravila-povedeniya-na-vode/</a:t>
            </a:r>
            <a:endParaRPr lang="ru-RU" sz="1800" dirty="0"/>
          </a:p>
          <a:p>
            <a:r>
              <a:rPr lang="en-US" sz="1800" dirty="0">
                <a:hlinkClick r:id="rId4"/>
              </a:rPr>
              <a:t>https://ruspdd.ru/pdd/185-znaki/</a:t>
            </a:r>
            <a:endParaRPr lang="ru-RU" sz="1800" dirty="0"/>
          </a:p>
          <a:p>
            <a:r>
              <a:rPr lang="en-US" sz="1800" dirty="0">
                <a:hlinkClick r:id="rId5"/>
              </a:rPr>
              <a:t>http://www.rastut-goda.ru/junior-student/8384-bezopasnoe-povedenie-na-ulitse-uchim-detej-pravilam-bezopasnosti.html</a:t>
            </a:r>
            <a:endParaRPr lang="ru-RU" sz="1800" dirty="0"/>
          </a:p>
          <a:p>
            <a:r>
              <a:rPr lang="en-US" sz="1800" dirty="0">
                <a:hlinkClick r:id="rId6"/>
              </a:rPr>
              <a:t>https://yandex.ru/images/</a:t>
            </a:r>
            <a:endParaRPr lang="ru-RU" sz="1800" dirty="0"/>
          </a:p>
          <a:p>
            <a:r>
              <a:rPr lang="ru-RU" sz="1800" dirty="0"/>
              <a:t>С.А. </a:t>
            </a:r>
            <a:r>
              <a:rPr lang="ru-RU" sz="1800" dirty="0" err="1"/>
              <a:t>Шинкарчук</a:t>
            </a:r>
            <a:r>
              <a:rPr lang="ru-RU" sz="1800" dirty="0"/>
              <a:t> «Правила безопасности дома и на улице»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5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2419" y="90003"/>
            <a:ext cx="488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a typeface="Roboto Medium" panose="02000000000000000000" pitchFamily="2" charset="0"/>
                <a:cs typeface="Roboto Medium" panose="02000000000000000000" pitchFamily="2" charset="0"/>
              </a:rPr>
              <a:t>ВЫБЕРИТЕ УРОВЕНЬ</a:t>
            </a: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</p:spTree>
    <p:extLst>
      <p:ext uri="{BB962C8B-B14F-4D97-AF65-F5344CB8AC3E}">
        <p14:creationId xmlns:p14="http://schemas.microsoft.com/office/powerpoint/2010/main" val="24012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9318" y="128175"/>
            <a:ext cx="5916353" cy="707886"/>
          </a:xfrm>
          <a:prstGeom prst="roundRect">
            <a:avLst/>
          </a:prstGeom>
          <a:solidFill>
            <a:srgbClr val="EA4F4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ОПАСНЫЕ ПРЕДМЕТЫ</a:t>
            </a: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28491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5031"/>
            <a:ext cx="9818056" cy="6100815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99318" y="127145"/>
            <a:ext cx="5916353" cy="707886"/>
          </a:xfrm>
          <a:prstGeom prst="roundRect">
            <a:avLst/>
          </a:prstGeom>
          <a:solidFill>
            <a:srgbClr val="899E3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ПРОГУЛКА ПО УЛИЦЕ</a:t>
            </a: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39984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9318" y="119756"/>
            <a:ext cx="5916353" cy="707886"/>
          </a:xfrm>
          <a:prstGeom prst="roundRect">
            <a:avLst/>
          </a:prstGeom>
          <a:solidFill>
            <a:srgbClr val="55565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ДОРОЖНЫЕ ЗНАКИ</a:t>
            </a: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28611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9318" y="120388"/>
            <a:ext cx="5916353" cy="707886"/>
          </a:xfrm>
          <a:prstGeom prst="roundRect">
            <a:avLst/>
          </a:prstGeom>
          <a:solidFill>
            <a:srgbClr val="67AB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ВОДНОЕ ПОЛО</a:t>
            </a: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20649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«ПЕШЕХОДНЫЙ ПЕРЕХОД»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11455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" y="2536031"/>
            <a:ext cx="2624137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900igr.net/up/datai/126955/0045-103-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53" b="100000" l="3021" r="100000">
                        <a14:foregroundMark x1="52669" y1="22823" x2="52669" y2="22823"/>
                        <a14:foregroundMark x1="51309" y1="21822" x2="51309" y2="21822"/>
                        <a14:foregroundMark x1="50352" y1="21171" x2="50352" y2="21171"/>
                        <a14:foregroundMark x1="52316" y1="19870" x2="52316" y2="19870"/>
                        <a14:foregroundMark x1="56344" y1="40040" x2="56344" y2="40040"/>
                        <a14:foregroundMark x1="53323" y1="35736" x2="53323" y2="35736"/>
                        <a14:foregroundMark x1="53323" y1="39740" x2="53323" y2="39740"/>
                        <a14:foregroundMark x1="53978" y1="34434" x2="53978" y2="34434"/>
                        <a14:foregroundMark x1="54330" y1="33433" x2="54330" y2="33433"/>
                        <a14:foregroundMark x1="55690" y1="31782" x2="55690" y2="31782"/>
                        <a14:foregroundMark x1="55992" y1="31782" x2="55992" y2="31782"/>
                        <a14:foregroundMark x1="56344" y1="33083" x2="56999" y2="35736"/>
                        <a14:foregroundMark x1="56999" y1="38388" x2="56999" y2="39389"/>
                        <a14:foregroundMark x1="57654" y1="42392" x2="57654" y2="43393"/>
                        <a14:foregroundMark x1="57654" y1="43393" x2="57654" y2="43393"/>
                        <a14:foregroundMark x1="57654" y1="44044" x2="57654" y2="44044"/>
                        <a14:foregroundMark x1="58308" y1="45345" x2="58308" y2="45345"/>
                        <a14:foregroundMark x1="58308" y1="46046" x2="58308" y2="46046"/>
                        <a14:foregroundMark x1="58308" y1="47347" x2="58308" y2="48699"/>
                        <a14:foregroundMark x1="58308" y1="48999" x2="58308" y2="48999"/>
                        <a14:foregroundMark x1="59013" y1="50651" x2="59013" y2="52653"/>
                        <a14:foregroundMark x1="59315" y1="52653" x2="59315" y2="52653"/>
                        <a14:foregroundMark x1="59668" y1="53003" x2="60020" y2="53954"/>
                        <a14:foregroundMark x1="60675" y1="53954" x2="61329" y2="54955"/>
                        <a14:foregroundMark x1="61682" y1="54955" x2="62638" y2="55656"/>
                        <a14:foregroundMark x1="62991" y1="55956" x2="62991" y2="55956"/>
                        <a14:foregroundMark x1="62991" y1="56957" x2="62991" y2="56957"/>
                        <a14:foregroundMark x1="63646" y1="57608" x2="64653" y2="59610"/>
                        <a14:foregroundMark x1="65005" y1="59610" x2="65005" y2="59610"/>
                        <a14:foregroundMark x1="66314" y1="60911" x2="67019" y2="62262"/>
                        <a14:foregroundMark x1="67321" y1="62563" x2="67321" y2="62563"/>
                        <a14:foregroundMark x1="67674" y1="62913" x2="67674" y2="62913"/>
                        <a14:foregroundMark x1="43353" y1="68569" x2="43353" y2="68569"/>
                        <a14:foregroundMark x1="46979" y1="60611" x2="46979" y2="60611"/>
                        <a14:foregroundMark x1="51007" y1="55305" x2="51007" y2="55305"/>
                        <a14:foregroundMark x1="51662" y1="48999" x2="51662" y2="48999"/>
                        <a14:foregroundMark x1="49648" y1="56306" x2="49648" y2="56306"/>
                        <a14:foregroundMark x1="47331" y1="61261" x2="47331" y2="61261"/>
                        <a14:foregroundMark x1="48993" y1="38088" x2="48993" y2="38088"/>
                        <a14:foregroundMark x1="43656" y1="41391" x2="43656" y2="41391"/>
                        <a14:foregroundMark x1="69335" y1="71872" x2="69335" y2="71872"/>
                        <a14:foregroundMark x1="64350" y1="73173" x2="64350" y2="73173"/>
                        <a14:foregroundMark x1="78348" y1="72523" x2="78348" y2="72523"/>
                        <a14:foregroundMark x1="82326" y1="72523" x2="82326" y2="72523"/>
                        <a14:foregroundMark x1="72306" y1="72172" x2="72306" y2="72172"/>
                        <a14:foregroundMark x1="73666" y1="72172" x2="73666" y2="72172"/>
                        <a14:foregroundMark x1="61682" y1="74825" x2="61682" y2="74825"/>
                        <a14:foregroundMark x1="58006" y1="73874" x2="58006" y2="73874"/>
                        <a14:foregroundMark x1="53021" y1="74825" x2="53021" y2="74825"/>
                        <a14:foregroundMark x1="51007" y1="75175" x2="51007" y2="75175"/>
                        <a14:foregroundMark x1="46979" y1="74174" x2="46979" y2="74174"/>
                        <a14:foregroundMark x1="35347" y1="79479" x2="35347" y2="79479"/>
                        <a14:foregroundMark x1="26334" y1="79129" x2="26334" y2="79129"/>
                        <a14:foregroundMark x1="20342" y1="79129" x2="20342" y2="79129"/>
                        <a14:foregroundMark x1="21652" y1="80130" x2="21652" y2="80130"/>
                        <a14:foregroundMark x1="18681" y1="79129" x2="18681" y2="79129"/>
                        <a14:foregroundMark x1="26687" y1="79479" x2="26687" y2="79479"/>
                        <a14:foregroundMark x1="31672" y1="79129" x2="31672" y2="79129"/>
                        <a14:foregroundMark x1="66667" y1="41041" x2="66667" y2="41041"/>
                        <a14:foregroundMark x1="65307" y1="36737" x2="65307" y2="36737"/>
                        <a14:foregroundMark x1="60020" y1="34785" x2="60020" y2="3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1639" y="2410328"/>
            <a:ext cx="2858271" cy="28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7711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ПОДЗЕМНЫЙ ПЕРЕХОД</a:t>
            </a:r>
          </a:p>
        </p:txBody>
      </p:sp>
    </p:spTree>
    <p:extLst>
      <p:ext uri="{BB962C8B-B14F-4D97-AF65-F5344CB8AC3E}">
        <p14:creationId xmlns:p14="http://schemas.microsoft.com/office/powerpoint/2010/main" val="814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1094</Words>
  <Application>Microsoft Office PowerPoint</Application>
  <PresentationFormat>Широкоэкранный</PresentationFormat>
  <Paragraphs>181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Times New Roman</vt:lpstr>
      <vt:lpstr>Тема Office</vt:lpstr>
      <vt:lpstr>Филиал МБДОУ- детского сада «Детство» детский сад № 129</vt:lpstr>
      <vt:lpstr>Цель игры: Формировать у дошкольников устойчивые навыки соблюдения и выполнения правил дорожного движения, безопасного поведения на улице и высокой общей культуры.</vt:lpstr>
      <vt:lpstr>ПРАВИЛА БЕЗОПАСНОСТИ НА УЛИЦЕ И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ЗНАК «ПЕШЕХОДНЫЙ ПЕРЕХОД»</vt:lpstr>
      <vt:lpstr>НАЙДИ ЗНАК «ПРОЕЗД ЗАПРЕЩЕН»</vt:lpstr>
      <vt:lpstr>НАЙДИ ЗНАК «ВЕЛОСИПЕДНАЯ ДОРОЖКА»</vt:lpstr>
      <vt:lpstr>НАЙДИ ЗНАК «ДОРОЖНЫЕ РАБОТЫ»</vt:lpstr>
      <vt:lpstr>НАЙДИ ЗНАК «ОСТОРОЖНО, ДЕТИ»</vt:lpstr>
      <vt:lpstr>УРОВЕНЬ «ДОРОЖНЫЕ ЗНАКИ» ПРОЙДЕН 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УРОВЕНЬ «ОПАСНЫЕ ПРЕДМЕТЫ» ПРОЙДЕН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«ПРОГУЛКА ПО УЛИЦЕ» ПРОЙДЕН 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«ВОДНОЕ ПОЛО» ПРОЙДЕН </vt:lpstr>
      <vt:lpstr>Список источников: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УЛИЦЕ И ДОМА</dc:title>
  <dc:creator>Вячеслав Якименко</dc:creator>
  <cp:lastModifiedBy>polzovatel</cp:lastModifiedBy>
  <cp:revision>230</cp:revision>
  <dcterms:created xsi:type="dcterms:W3CDTF">2019-01-18T13:34:17Z</dcterms:created>
  <dcterms:modified xsi:type="dcterms:W3CDTF">2023-11-21T19:20:40Z</dcterms:modified>
</cp:coreProperties>
</file>