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19" r:id="rId4"/>
    <p:sldId id="402" r:id="rId5"/>
    <p:sldId id="401" r:id="rId6"/>
    <p:sldId id="400" r:id="rId7"/>
    <p:sldId id="399" r:id="rId8"/>
    <p:sldId id="395" r:id="rId9"/>
    <p:sldId id="403" r:id="rId10"/>
    <p:sldId id="406" r:id="rId11"/>
    <p:sldId id="405" r:id="rId12"/>
    <p:sldId id="404" r:id="rId13"/>
    <p:sldId id="397" r:id="rId14"/>
    <p:sldId id="407" r:id="rId15"/>
    <p:sldId id="410" r:id="rId16"/>
    <p:sldId id="409" r:id="rId17"/>
    <p:sldId id="408" r:id="rId18"/>
    <p:sldId id="398" r:id="rId19"/>
    <p:sldId id="411" r:id="rId20"/>
    <p:sldId id="412" r:id="rId21"/>
    <p:sldId id="413" r:id="rId22"/>
    <p:sldId id="414" r:id="rId23"/>
    <p:sldId id="396" r:id="rId24"/>
    <p:sldId id="415" r:id="rId25"/>
    <p:sldId id="416" r:id="rId26"/>
    <p:sldId id="418" r:id="rId27"/>
    <p:sldId id="417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5D2884"/>
    <a:srgbClr val="7000BC"/>
    <a:srgbClr val="7030A0"/>
    <a:srgbClr val="52008A"/>
    <a:srgbClr val="6600FF"/>
    <a:srgbClr val="FFFFCC"/>
    <a:srgbClr val="FDEADB"/>
    <a:srgbClr val="F2E5FF"/>
    <a:srgbClr val="E8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77" autoAdjust="0"/>
    <p:restoredTop sz="94660"/>
  </p:normalViewPr>
  <p:slideViewPr>
    <p:cSldViewPr>
      <p:cViewPr varScale="1">
        <p:scale>
          <a:sx n="45" d="100"/>
          <a:sy n="45" d="100"/>
        </p:scale>
        <p:origin x="22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5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slide" Target="slide18.xml"/><Relationship Id="rId3" Type="http://schemas.openxmlformats.org/officeDocument/2006/relationships/image" Target="../media/image6.jpeg"/><Relationship Id="rId21" Type="http://schemas.openxmlformats.org/officeDocument/2006/relationships/slide" Target="slide13.xml"/><Relationship Id="rId34" Type="http://schemas.openxmlformats.org/officeDocument/2006/relationships/slide" Target="slide26.xml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17.xml"/><Relationship Id="rId33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24" Type="http://schemas.openxmlformats.org/officeDocument/2006/relationships/slide" Target="slide16.xml"/><Relationship Id="rId32" Type="http://schemas.openxmlformats.org/officeDocument/2006/relationships/slide" Target="slide24.xml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5.xml"/><Relationship Id="rId28" Type="http://schemas.openxmlformats.org/officeDocument/2006/relationships/slide" Target="slide20.xml"/><Relationship Id="rId36" Type="http://schemas.openxmlformats.org/officeDocument/2006/relationships/image" Target="../media/image14.png"/><Relationship Id="rId10" Type="http://schemas.openxmlformats.org/officeDocument/2006/relationships/image" Target="../media/image13.png"/><Relationship Id="rId19" Type="http://schemas.openxmlformats.org/officeDocument/2006/relationships/slide" Target="slide11.xml"/><Relationship Id="rId31" Type="http://schemas.openxmlformats.org/officeDocument/2006/relationships/slide" Target="slide23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6.xml"/><Relationship Id="rId22" Type="http://schemas.openxmlformats.org/officeDocument/2006/relationships/slide" Target="slide14.xml"/><Relationship Id="rId27" Type="http://schemas.openxmlformats.org/officeDocument/2006/relationships/slide" Target="slide19.xml"/><Relationship Id="rId30" Type="http://schemas.openxmlformats.org/officeDocument/2006/relationships/slide" Target="slide22.xml"/><Relationship Id="rId35" Type="http://schemas.openxmlformats.org/officeDocument/2006/relationships/slide" Target="slide27.xml"/><Relationship Id="rId8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k-met.wmsite.ru/_mod_files/ce_images/igra/0_a0e95_af6e9a2c_xl.png" TargetMode="External"/><Relationship Id="rId13" Type="http://schemas.openxmlformats.org/officeDocument/2006/relationships/hyperlink" Target="http://stat18.privet.ru/lr/0b1d3cec6375d01e8e11a66a63e1b390" TargetMode="External"/><Relationship Id="rId3" Type="http://schemas.openxmlformats.org/officeDocument/2006/relationships/hyperlink" Target="http://my-ivanovo.ru/wp-content/uploads/2010/06/74f16339f64a.png" TargetMode="External"/><Relationship Id="rId7" Type="http://schemas.openxmlformats.org/officeDocument/2006/relationships/hyperlink" Target="http://img-fotki.yandex.ru/get/4612/119528728.cb4/0_a0e71_e8c1f8cc_XL" TargetMode="External"/><Relationship Id="rId12" Type="http://schemas.openxmlformats.org/officeDocument/2006/relationships/hyperlink" Target="http://stat16.privet.ru/lr/0d26274af501f4e51923a6ed5e659105" TargetMode="External"/><Relationship Id="rId2" Type="http://schemas.openxmlformats.org/officeDocument/2006/relationships/hyperlink" Target="http://img-fotki.yandex.ru/get/6107/152583420.12/0_6590f_dc023c9c_XL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522/127850699.ba/0_9b7be_d3c65370_XL" TargetMode="External"/><Relationship Id="rId11" Type="http://schemas.openxmlformats.org/officeDocument/2006/relationships/hyperlink" Target="http://img-fotki.yandex.ru/get/4413/119528728.cb5/0_a0e9f_82954224_XL" TargetMode="External"/><Relationship Id="rId5" Type="http://schemas.openxmlformats.org/officeDocument/2006/relationships/hyperlink" Target="http://img0.liveinternet.ru/images/attach/c/4/82/417/82417670_n_6.png" TargetMode="External"/><Relationship Id="rId15" Type="http://schemas.openxmlformats.org/officeDocument/2006/relationships/slide" Target="slide2.xml"/><Relationship Id="rId10" Type="http://schemas.openxmlformats.org/officeDocument/2006/relationships/hyperlink" Target="http://img-fotki.yandex.ru/get/4709/119528728.cb5/0_a0eb5_1cab041d_XL" TargetMode="External"/><Relationship Id="rId4" Type="http://schemas.openxmlformats.org/officeDocument/2006/relationships/hyperlink" Target="http://img-fotki.yandex.ru/get/6110/18869520.102/0_6dcb5_9dc29150_XL" TargetMode="External"/><Relationship Id="rId9" Type="http://schemas.openxmlformats.org/officeDocument/2006/relationships/hyperlink" Target="http://img-fotki.yandex.ru/get/4414/119528728.cb4/0_a0e69_a464749a_XL" TargetMode="External"/><Relationship Id="rId14" Type="http://schemas.openxmlformats.org/officeDocument/2006/relationships/hyperlink" Target="http://foto.planetadruzey.ru/2125938.jp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2204864"/>
            <a:ext cx="41044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i="1" dirty="0">
                <a:latin typeface="Times New Roman" pitchFamily="18" charset="0"/>
              </a:rPr>
              <a:t>Составитель:</a:t>
            </a:r>
          </a:p>
          <a:p>
            <a:r>
              <a:rPr lang="ru-RU" sz="2200" i="1">
                <a:latin typeface="Times New Roman" pitchFamily="18" charset="0"/>
              </a:rPr>
              <a:t>Пермякова Т.Г.</a:t>
            </a:r>
            <a:endParaRPr lang="ru-RU" sz="2400" i="1" dirty="0">
              <a:latin typeface="Times New Roman" pitchFamily="18" charset="0"/>
            </a:endParaRPr>
          </a:p>
        </p:txBody>
      </p:sp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483768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940152" y="6237312"/>
            <a:ext cx="2808312" cy="374442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8" cstate="screen"/>
          <a:srcRect l="3538" t="22029" r="3538"/>
          <a:stretch>
            <a:fillRect/>
          </a:stretch>
        </p:blipFill>
        <p:spPr>
          <a:xfrm>
            <a:off x="251520" y="188641"/>
            <a:ext cx="8712968" cy="94600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08545" y="376029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Змея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67392" y="1052736"/>
            <a:ext cx="763284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Хвост чешуйчатый ползет,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Смертоносный яд везет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И шипит нам строго: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«Укушу! Не трогай!»</a:t>
            </a:r>
            <a:b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1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616" y="183142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Безопасное 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</a:t>
            </a:r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980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1576" y="376029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Колодец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0947" y="985952"/>
            <a:ext cx="76328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Яма, а на дне вода,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Не заглядывай туда.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Если близко подойдешь,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Бух! и в воду упадешь</a:t>
            </a: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b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4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</a:t>
            </a:r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0343" y="357301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Лужи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Воду из реки не пей,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Плавают микробы в ней,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Но гораздо хуже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Пить из грязной…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endParaRPr lang="ru-RU" sz="3600" b="1" dirty="0">
              <a:solidFill>
                <a:srgbClr val="5D2884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</a:t>
            </a:r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19" y="4131082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Какую грубую ошибку совершила бабушка Красной Шапочки?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1.Не предложила Волку чаю</a:t>
            </a:r>
          </a:p>
          <a:p>
            <a:pPr algn="ctr"/>
            <a:r>
              <a:rPr lang="ru-RU" sz="3600" dirty="0">
                <a:solidFill>
                  <a:srgbClr val="6600FF"/>
                </a:solidFill>
                <a:latin typeface="Comic Sans MS" panose="030F0702030302020204" pitchFamily="66" charset="0"/>
              </a:rPr>
              <a:t>2.Не спела волку песню</a:t>
            </a:r>
          </a:p>
          <a:p>
            <a:pPr algn="ctr"/>
            <a:r>
              <a:rPr lang="ru-RU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</a:t>
            </a:r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b="1" i="1" dirty="0">
                <a:solidFill>
                  <a:srgbClr val="FF0000"/>
                </a:solidFill>
                <a:latin typeface="Georgia" pitchFamily="18" charset="0"/>
              </a:rPr>
              <a:t>«Волк и семеро козлят»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 этой сказки открыли незнакомцу дверь и он их съел! Как называется эта сказка?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</a:t>
            </a:r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107354"/>
            <a:ext cx="77768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«Белоснежка </a:t>
            </a:r>
          </a:p>
          <a:p>
            <a:pPr algn="ctr"/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 7 гномов»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422" y="906979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этой сказки сама пустила старушку в дом, да еще и взяла у нее угощение, а попробовав угощение - отравилась.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</a:t>
            </a:r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44877" y="421517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8000" b="1" dirty="0">
                <a:solidFill>
                  <a:srgbClr val="FF0000"/>
                </a:solidFill>
              </a:rPr>
              <a:t>«Гуси - лебеди»</a:t>
            </a:r>
            <a:endParaRPr lang="ru-RU" sz="8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67392" y="1046813"/>
            <a:ext cx="76328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какой сказки оставила своего младшего брата одного и сама ушла гулять с подружками в лес. Тем временем брата украли злые герои сказки.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</a:t>
            </a:r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6480" y="4898210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1569" y="4149080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«Красная Шапочка»</a:t>
            </a:r>
            <a:endParaRPr lang="ru-RU" sz="60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этой сказки попала в беду, потому что разговаривала с волком, да еще и рассказала ему, где живет бабушка.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</a:t>
            </a:r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17340" y="4437112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Побежишь в людное место и обратишься за помощью к полицейскому или взрослым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5243" y="1268760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кто-то на улице преследует тебя, как ты поступишь?</a:t>
            </a:r>
          </a:p>
          <a:p>
            <a:pPr marL="457200" indent="-457200" algn="ctr"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Остановишься и запоёшь: 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«Нам не страшен серый волк»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Побежишь в людное место и обратишься за помощью к полицейскому или взрослым</a:t>
            </a:r>
          </a:p>
          <a:p>
            <a:pPr algn="ctr"/>
            <a:r>
              <a:rPr 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3.Побежишь ему на встречу с криком </a:t>
            </a:r>
            <a:r>
              <a:rPr lang="ru-RU" sz="24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«Забодаю!, Забодаю!»</a:t>
            </a:r>
            <a:endParaRPr lang="ru-RU" sz="24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</a:t>
            </a:r>
          </a:p>
        </p:txBody>
      </p:sp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566319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6600FF"/>
                </a:solidFill>
                <a:latin typeface="Comic Sans MS" panose="030F0702030302020204" pitchFamily="66" charset="0"/>
              </a:rPr>
              <a:t>2.Нет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7524" y="1257722"/>
            <a:ext cx="76328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Продолжите фразу: 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«Если нас зовут купаться, в телевизоре сниматься, обещают дать конфет, отвечайте твердо…»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 Да</a:t>
            </a:r>
          </a:p>
          <a:p>
            <a:pPr algn="ctr"/>
            <a:r>
              <a:rPr lang="ru-RU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2.Нет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Подумаю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</a:t>
            </a:r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Овал 141"/>
          <p:cNvSpPr/>
          <p:nvPr/>
        </p:nvSpPr>
        <p:spPr>
          <a:xfrm>
            <a:off x="514806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586814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658822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30830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802838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514806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58822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30830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802838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514806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586814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58822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30830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802838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14806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86814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58822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730830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2838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02838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730830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58822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868144" y="1628800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14806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941168"/>
            <a:ext cx="780902" cy="792088"/>
          </a:xfrm>
          <a:prstGeom prst="rect">
            <a:avLst/>
          </a:prstGeom>
          <a:noFill/>
        </p:spPr>
      </p:pic>
      <p:pic>
        <p:nvPicPr>
          <p:cNvPr id="9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941168"/>
            <a:ext cx="780902" cy="792088"/>
          </a:xfrm>
          <a:prstGeom prst="rect">
            <a:avLst/>
          </a:prstGeom>
          <a:noFill/>
        </p:spPr>
      </p:pic>
      <p:pic>
        <p:nvPicPr>
          <p:cNvPr id="9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941168"/>
            <a:ext cx="780902" cy="792088"/>
          </a:xfrm>
          <a:prstGeom prst="rect">
            <a:avLst/>
          </a:prstGeom>
          <a:noFill/>
        </p:spPr>
      </p:pic>
      <p:pic>
        <p:nvPicPr>
          <p:cNvPr id="9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941168"/>
            <a:ext cx="780902" cy="792088"/>
          </a:xfrm>
          <a:prstGeom prst="rect">
            <a:avLst/>
          </a:prstGeom>
          <a:noFill/>
        </p:spPr>
      </p:pic>
      <p:pic>
        <p:nvPicPr>
          <p:cNvPr id="9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941168"/>
            <a:ext cx="780902" cy="792088"/>
          </a:xfrm>
          <a:prstGeom prst="rect">
            <a:avLst/>
          </a:prstGeom>
          <a:noFill/>
        </p:spPr>
      </p:pic>
      <p:pic>
        <p:nvPicPr>
          <p:cNvPr id="9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077072"/>
            <a:ext cx="780902" cy="792088"/>
          </a:xfrm>
          <a:prstGeom prst="rect">
            <a:avLst/>
          </a:prstGeom>
          <a:noFill/>
        </p:spPr>
      </p:pic>
      <p:pic>
        <p:nvPicPr>
          <p:cNvPr id="9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077072"/>
            <a:ext cx="780902" cy="792088"/>
          </a:xfrm>
          <a:prstGeom prst="rect">
            <a:avLst/>
          </a:prstGeom>
          <a:noFill/>
        </p:spPr>
      </p:pic>
      <p:pic>
        <p:nvPicPr>
          <p:cNvPr id="9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077072"/>
            <a:ext cx="780902" cy="792088"/>
          </a:xfrm>
          <a:prstGeom prst="rect">
            <a:avLst/>
          </a:prstGeom>
          <a:noFill/>
        </p:spPr>
      </p:pic>
      <p:pic>
        <p:nvPicPr>
          <p:cNvPr id="9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077072"/>
            <a:ext cx="780902" cy="792088"/>
          </a:xfrm>
          <a:prstGeom prst="rect">
            <a:avLst/>
          </a:prstGeom>
          <a:noFill/>
        </p:spPr>
      </p:pic>
      <p:pic>
        <p:nvPicPr>
          <p:cNvPr id="9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077072"/>
            <a:ext cx="780902" cy="792088"/>
          </a:xfrm>
          <a:prstGeom prst="rect">
            <a:avLst/>
          </a:prstGeom>
          <a:noFill/>
        </p:spPr>
      </p:pic>
      <p:pic>
        <p:nvPicPr>
          <p:cNvPr id="8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3212976"/>
            <a:ext cx="780902" cy="792088"/>
          </a:xfrm>
          <a:prstGeom prst="rect">
            <a:avLst/>
          </a:prstGeom>
          <a:noFill/>
        </p:spPr>
      </p:pic>
      <p:pic>
        <p:nvPicPr>
          <p:cNvPr id="8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3212976"/>
            <a:ext cx="780902" cy="792088"/>
          </a:xfrm>
          <a:prstGeom prst="rect">
            <a:avLst/>
          </a:prstGeom>
          <a:noFill/>
        </p:spPr>
      </p:pic>
      <p:pic>
        <p:nvPicPr>
          <p:cNvPr id="8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3212976"/>
            <a:ext cx="780902" cy="792088"/>
          </a:xfrm>
          <a:prstGeom prst="rect">
            <a:avLst/>
          </a:prstGeom>
          <a:noFill/>
        </p:spPr>
      </p:pic>
      <p:pic>
        <p:nvPicPr>
          <p:cNvPr id="8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3212976"/>
            <a:ext cx="780902" cy="792088"/>
          </a:xfrm>
          <a:prstGeom prst="rect">
            <a:avLst/>
          </a:prstGeom>
          <a:noFill/>
        </p:spPr>
      </p:pic>
      <p:pic>
        <p:nvPicPr>
          <p:cNvPr id="8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3212976"/>
            <a:ext cx="780902" cy="792088"/>
          </a:xfrm>
          <a:prstGeom prst="rect">
            <a:avLst/>
          </a:prstGeom>
          <a:noFill/>
        </p:spPr>
      </p:pic>
      <p:pic>
        <p:nvPicPr>
          <p:cNvPr id="8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2348880"/>
            <a:ext cx="780902" cy="792088"/>
          </a:xfrm>
          <a:prstGeom prst="rect">
            <a:avLst/>
          </a:prstGeom>
          <a:noFill/>
        </p:spPr>
      </p:pic>
      <p:pic>
        <p:nvPicPr>
          <p:cNvPr id="8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2348880"/>
            <a:ext cx="780902" cy="792088"/>
          </a:xfrm>
          <a:prstGeom prst="rect">
            <a:avLst/>
          </a:prstGeom>
          <a:noFill/>
        </p:spPr>
      </p:pic>
      <p:pic>
        <p:nvPicPr>
          <p:cNvPr id="8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2348880"/>
            <a:ext cx="780902" cy="792088"/>
          </a:xfrm>
          <a:prstGeom prst="rect">
            <a:avLst/>
          </a:prstGeom>
          <a:noFill/>
        </p:spPr>
      </p:pic>
      <p:pic>
        <p:nvPicPr>
          <p:cNvPr id="8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2348880"/>
            <a:ext cx="780902" cy="792088"/>
          </a:xfrm>
          <a:prstGeom prst="rect">
            <a:avLst/>
          </a:prstGeom>
          <a:noFill/>
        </p:spPr>
      </p:pic>
      <p:pic>
        <p:nvPicPr>
          <p:cNvPr id="8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2348880"/>
            <a:ext cx="780902" cy="792088"/>
          </a:xfrm>
          <a:prstGeom prst="rect">
            <a:avLst/>
          </a:prstGeom>
          <a:noFill/>
        </p:spPr>
      </p:pic>
      <p:pic>
        <p:nvPicPr>
          <p:cNvPr id="7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1484784"/>
            <a:ext cx="780902" cy="792088"/>
          </a:xfrm>
          <a:prstGeom prst="rect">
            <a:avLst/>
          </a:prstGeom>
          <a:noFill/>
        </p:spPr>
      </p:pic>
      <p:pic>
        <p:nvPicPr>
          <p:cNvPr id="7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1484784"/>
            <a:ext cx="780902" cy="792088"/>
          </a:xfrm>
          <a:prstGeom prst="rect">
            <a:avLst/>
          </a:prstGeom>
          <a:noFill/>
        </p:spPr>
      </p:pic>
      <p:pic>
        <p:nvPicPr>
          <p:cNvPr id="7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1484784"/>
            <a:ext cx="780902" cy="792088"/>
          </a:xfrm>
          <a:prstGeom prst="rect">
            <a:avLst/>
          </a:prstGeom>
          <a:noFill/>
        </p:spPr>
      </p:pic>
      <p:pic>
        <p:nvPicPr>
          <p:cNvPr id="7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1484784"/>
            <a:ext cx="780902" cy="792088"/>
          </a:xfrm>
          <a:prstGeom prst="rect">
            <a:avLst/>
          </a:prstGeom>
          <a:noFill/>
        </p:spPr>
      </p:pic>
      <p:pic>
        <p:nvPicPr>
          <p:cNvPr id="5734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1484784"/>
            <a:ext cx="780902" cy="792088"/>
          </a:xfrm>
          <a:prstGeom prst="rect">
            <a:avLst/>
          </a:prstGeom>
          <a:noFill/>
        </p:spPr>
      </p:pic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5576" y="16288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940152" y="6165304"/>
            <a:ext cx="1512168" cy="372809"/>
          </a:xfrm>
          <a:prstGeom prst="rect">
            <a:avLst/>
          </a:prstGeom>
        </p:spPr>
      </p:pic>
      <p:pic>
        <p:nvPicPr>
          <p:cNvPr id="102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1052736"/>
            <a:ext cx="720080" cy="1090605"/>
          </a:xfrm>
          <a:prstGeom prst="rect">
            <a:avLst/>
          </a:prstGeom>
          <a:noFill/>
        </p:spPr>
      </p:pic>
      <p:sp>
        <p:nvSpPr>
          <p:cNvPr id="105" name="AutoShape 47"/>
          <p:cNvSpPr>
            <a:spLocks noChangeArrowheads="1"/>
          </p:cNvSpPr>
          <p:nvPr/>
        </p:nvSpPr>
        <p:spPr bwMode="auto">
          <a:xfrm>
            <a:off x="755576" y="2439024"/>
            <a:ext cx="3672000" cy="72008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</a:p>
        </p:txBody>
      </p:sp>
      <p:pic>
        <p:nvPicPr>
          <p:cNvPr id="101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2276872"/>
            <a:ext cx="648072" cy="818617"/>
          </a:xfrm>
          <a:prstGeom prst="rect">
            <a:avLst/>
          </a:prstGeom>
          <a:noFill/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755576" y="3429000"/>
            <a:ext cx="3672000" cy="648072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10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3068960"/>
            <a:ext cx="899592" cy="899592"/>
          </a:xfrm>
          <a:prstGeom prst="rect">
            <a:avLst/>
          </a:prstGeom>
          <a:noFill/>
        </p:spPr>
      </p:pic>
      <p:sp>
        <p:nvSpPr>
          <p:cNvPr id="107" name="AutoShape 47"/>
          <p:cNvSpPr>
            <a:spLocks noChangeArrowheads="1"/>
          </p:cNvSpPr>
          <p:nvPr/>
        </p:nvSpPr>
        <p:spPr bwMode="auto">
          <a:xfrm>
            <a:off x="755576" y="4213034"/>
            <a:ext cx="3672000" cy="792088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104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251520" y="4080879"/>
            <a:ext cx="1008112" cy="788281"/>
          </a:xfrm>
          <a:prstGeom prst="rect">
            <a:avLst/>
          </a:prstGeom>
          <a:noFill/>
        </p:spPr>
      </p:pic>
      <p:sp>
        <p:nvSpPr>
          <p:cNvPr id="108" name="AutoShape 47"/>
          <p:cNvSpPr>
            <a:spLocks noChangeArrowheads="1"/>
          </p:cNvSpPr>
          <p:nvPr/>
        </p:nvSpPr>
        <p:spPr bwMode="auto">
          <a:xfrm>
            <a:off x="755576" y="5157192"/>
            <a:ext cx="3672000" cy="792088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103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9512" y="4869160"/>
            <a:ext cx="864096" cy="864096"/>
          </a:xfrm>
          <a:prstGeom prst="rect">
            <a:avLst/>
          </a:prstGeom>
          <a:noFill/>
        </p:spPr>
      </p:pic>
      <p:sp>
        <p:nvSpPr>
          <p:cNvPr id="64" name="AutoShape 4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4806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</a:t>
            </a:r>
          </a:p>
        </p:txBody>
      </p:sp>
      <p:sp>
        <p:nvSpPr>
          <p:cNvPr id="65" name="AutoShape 4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6814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</a:t>
            </a:r>
          </a:p>
        </p:txBody>
      </p:sp>
      <p:sp>
        <p:nvSpPr>
          <p:cNvPr id="66" name="AutoShape 5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8822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</a:t>
            </a:r>
          </a:p>
        </p:txBody>
      </p:sp>
      <p:sp>
        <p:nvSpPr>
          <p:cNvPr id="67" name="AutoShape 5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30830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</a:t>
            </a:r>
          </a:p>
        </p:txBody>
      </p:sp>
      <p:sp>
        <p:nvSpPr>
          <p:cNvPr id="68" name="AutoShape 5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02838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</a:t>
            </a:r>
          </a:p>
        </p:txBody>
      </p:sp>
      <p:sp>
        <p:nvSpPr>
          <p:cNvPr id="69" name="AutoShape 5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14806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</a:t>
            </a:r>
          </a:p>
        </p:txBody>
      </p:sp>
      <p:sp>
        <p:nvSpPr>
          <p:cNvPr id="70" name="AutoShape 5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86814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</a:t>
            </a:r>
          </a:p>
        </p:txBody>
      </p:sp>
      <p:sp>
        <p:nvSpPr>
          <p:cNvPr id="71" name="AutoShape 5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8879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</a:t>
            </a:r>
          </a:p>
        </p:txBody>
      </p:sp>
      <p:sp>
        <p:nvSpPr>
          <p:cNvPr id="76" name="AutoShape 5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0887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</a:t>
            </a:r>
          </a:p>
        </p:txBody>
      </p:sp>
      <p:sp>
        <p:nvSpPr>
          <p:cNvPr id="77" name="AutoShape 57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02838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</a:t>
            </a:r>
          </a:p>
        </p:txBody>
      </p:sp>
      <p:sp>
        <p:nvSpPr>
          <p:cNvPr id="78" name="AutoShape 58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14806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</a:t>
            </a:r>
          </a:p>
        </p:txBody>
      </p:sp>
      <p:sp>
        <p:nvSpPr>
          <p:cNvPr id="79" name="AutoShape 59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86814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</a:t>
            </a:r>
          </a:p>
        </p:txBody>
      </p:sp>
      <p:sp>
        <p:nvSpPr>
          <p:cNvPr id="109" name="AutoShape 6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8879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</a:t>
            </a:r>
          </a:p>
        </p:txBody>
      </p:sp>
      <p:sp>
        <p:nvSpPr>
          <p:cNvPr id="110" name="AutoShape 6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30887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</a:t>
            </a:r>
          </a:p>
        </p:txBody>
      </p:sp>
      <p:sp>
        <p:nvSpPr>
          <p:cNvPr id="111" name="AutoShape 6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02838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</a:t>
            </a:r>
          </a:p>
        </p:txBody>
      </p:sp>
      <p:sp>
        <p:nvSpPr>
          <p:cNvPr id="112" name="AutoShape 6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14806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</a:t>
            </a:r>
          </a:p>
        </p:txBody>
      </p:sp>
      <p:sp>
        <p:nvSpPr>
          <p:cNvPr id="113" name="AutoShape 64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86814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</a:t>
            </a:r>
          </a:p>
        </p:txBody>
      </p:sp>
      <p:sp>
        <p:nvSpPr>
          <p:cNvPr id="114" name="AutoShape 65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88796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</a:t>
            </a:r>
          </a:p>
        </p:txBody>
      </p:sp>
      <p:sp>
        <p:nvSpPr>
          <p:cNvPr id="115" name="AutoShape 66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30830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</a:t>
            </a:r>
          </a:p>
        </p:txBody>
      </p:sp>
      <p:sp>
        <p:nvSpPr>
          <p:cNvPr id="116" name="AutoShape 67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802838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</a:t>
            </a:r>
          </a:p>
        </p:txBody>
      </p:sp>
      <p:sp>
        <p:nvSpPr>
          <p:cNvPr id="117" name="AutoShape 68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514900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</a:t>
            </a:r>
          </a:p>
        </p:txBody>
      </p:sp>
      <p:sp>
        <p:nvSpPr>
          <p:cNvPr id="118" name="AutoShape 70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586908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</a:t>
            </a:r>
          </a:p>
        </p:txBody>
      </p:sp>
      <p:sp>
        <p:nvSpPr>
          <p:cNvPr id="119" name="AutoShape 7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658822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</a:t>
            </a:r>
          </a:p>
        </p:txBody>
      </p:sp>
      <p:sp>
        <p:nvSpPr>
          <p:cNvPr id="120" name="AutoShape 72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730830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</a:t>
            </a:r>
          </a:p>
        </p:txBody>
      </p:sp>
      <p:sp>
        <p:nvSpPr>
          <p:cNvPr id="121" name="AutoShape 73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02932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</a:t>
            </a:r>
          </a:p>
        </p:txBody>
      </p:sp>
      <p:pic>
        <p:nvPicPr>
          <p:cNvPr id="151" name="Рисунок 150" descr="Рисунок2.png"/>
          <p:cNvPicPr>
            <a:picLocks noChangeAspect="1"/>
          </p:cNvPicPr>
          <p:nvPr/>
        </p:nvPicPr>
        <p:blipFill>
          <a:blip r:embed="rId36" cstate="screen"/>
          <a:srcRect l="4171" t="24435" r="4893"/>
          <a:stretch>
            <a:fillRect/>
          </a:stretch>
        </p:blipFill>
        <p:spPr>
          <a:xfrm>
            <a:off x="611560" y="260648"/>
            <a:ext cx="7992888" cy="8208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79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19" y="435117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Скажешь контролеру </a:t>
            </a:r>
          </a:p>
          <a:p>
            <a:pPr algn="ctr"/>
            <a:r>
              <a:rPr lang="ru-RU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или водителю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552" y="1124744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ты увидел в транспорте оставленный кем-то пакет, что ты будешь делать?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1.Возьмешь себе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Подаришь другу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Скажешь контролеру или водителю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</a:t>
            </a:r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5297" y="414908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3.Останешься стоять на месте и скомандуешь собаке </a:t>
            </a:r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«Стоять»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00191" y="1197235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к тебе приближается собака без поводка и намордника, как ты поступишь?</a:t>
            </a:r>
          </a:p>
          <a:p>
            <a:pPr marL="457200" indent="-457200" algn="ctr">
              <a:buAutoNum type="arabicPeriod"/>
            </a:pP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Быстро побежишь</a:t>
            </a:r>
          </a:p>
          <a:p>
            <a:pPr marL="457200" indent="-457200" algn="ctr">
              <a:buAutoNum type="arabicPeriod"/>
            </a:pP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Крикнешь </a:t>
            </a:r>
            <a:r>
              <a:rPr lang="ru-RU" sz="28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«Фас!»</a:t>
            </a:r>
            <a:endParaRPr lang="ru-RU" sz="28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3.Останешься стоять на месте и скомандуешь собаке </a:t>
            </a:r>
            <a:r>
              <a:rPr lang="ru-RU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«Стоять»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</a:t>
            </a:r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5516" y="4335487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Откажешься от угощения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тебя угощает конфеткой незнакомый человек на улице, что ты будешь делать?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Откажешься от угощения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Возьмешь и убежишь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Возьмешь и быстро съешь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</a:t>
            </a:r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25954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80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Тротуар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5310" y="1124744"/>
            <a:ext cx="763284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Как называется часть улицы, по которой идут пешеходы?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Тротуар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Дорога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Поле</a:t>
            </a:r>
            <a:endParaRPr lang="ru-RU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8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</a:t>
            </a:r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2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160906" y="4135432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8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На зебру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какое животное похож пешеходный переход?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На зебру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На лошадь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На тигра</a:t>
            </a:r>
            <a:endParaRPr lang="ru-RU" sz="36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</a:t>
            </a:r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2283" y="4310185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3.Сзади</a:t>
            </a:r>
            <a:endParaRPr lang="ru-RU" sz="9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 какой стороны надо обходить автобус?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Спереди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Подождать когда уедет</a:t>
            </a:r>
          </a:p>
          <a:p>
            <a:pPr algn="ctr">
              <a:spcBef>
                <a:spcPct val="20000"/>
              </a:spcBef>
            </a:pPr>
            <a:r>
              <a:rPr lang="ru-RU" sz="3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3. Сзади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</a:t>
            </a:r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210810" y="4005064"/>
            <a:ext cx="77768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1.Переход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Всем знакомые полоски, знают дети, знает взрослый.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ту сторону ведёт пешеходный…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1.Переход</a:t>
            </a:r>
          </a:p>
          <a:p>
            <a:pPr algn="ctr"/>
            <a:r>
              <a:rPr lang="ru-RU" sz="32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 2. Вездеход </a:t>
            </a:r>
          </a:p>
          <a:p>
            <a:pPr algn="ctr"/>
            <a:r>
              <a:rPr lang="ru-RU" sz="3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3. Луноход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</a:t>
            </a:r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148247" y="4474124"/>
            <a:ext cx="7776864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2.Можно попасть под машину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endParaRPr lang="ru-RU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Почему опасно играть на проезжей части? 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Можно поцарапать машину игрушкой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Можно попасть под машину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Можно разбить коленки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</a:t>
            </a:r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hlinkClick r:id="rId2"/>
              </a:rPr>
              <a:t>http://img-fotki.yandex.ru/get/6107/152583420.12/0_6590f_dc023c9c_XL</a:t>
            </a:r>
            <a:r>
              <a:rPr lang="ru-RU" sz="1600" dirty="0"/>
              <a:t>    </a:t>
            </a:r>
            <a:r>
              <a:rPr lang="ru-RU" dirty="0" err="1"/>
              <a:t>Нюша</a:t>
            </a:r>
            <a:r>
              <a:rPr lang="ru-RU" dirty="0"/>
              <a:t> на велосипеде</a:t>
            </a:r>
          </a:p>
          <a:p>
            <a:r>
              <a:rPr lang="en-US" sz="1600" dirty="0">
                <a:hlinkClick r:id="rId3"/>
              </a:rPr>
              <a:t>http://my-ivanovo.ru/wp-content/uploads/2010/06/74f16339f64a.png</a:t>
            </a:r>
            <a:r>
              <a:rPr lang="ru-RU" sz="1600" dirty="0"/>
              <a:t>   </a:t>
            </a:r>
            <a:r>
              <a:rPr lang="ru-RU" dirty="0" err="1"/>
              <a:t>Крош</a:t>
            </a:r>
            <a:r>
              <a:rPr lang="ru-RU" dirty="0"/>
              <a:t> (слайд 2)</a:t>
            </a:r>
          </a:p>
          <a:p>
            <a:r>
              <a:rPr lang="en-US" sz="1600" dirty="0">
                <a:hlinkClick r:id="rId4"/>
              </a:rPr>
              <a:t>http://img-fotki.yandex.ru/get/6110/18869520.102/0_6dcb5_9dc29150_XL</a:t>
            </a:r>
            <a:r>
              <a:rPr lang="ru-RU" sz="1600" dirty="0"/>
              <a:t>   </a:t>
            </a:r>
            <a:r>
              <a:rPr lang="ru-RU" dirty="0" err="1"/>
              <a:t>Бараш</a:t>
            </a:r>
            <a:r>
              <a:rPr lang="ru-RU" dirty="0"/>
              <a:t> (слайд 2)</a:t>
            </a:r>
          </a:p>
          <a:p>
            <a:r>
              <a:rPr lang="en-US" dirty="0">
                <a:hlinkClick r:id="rId5"/>
              </a:rPr>
              <a:t>http://img0.liveinternet.ru/images/attach/c/4/82/417/82417670_n_6.png</a:t>
            </a:r>
            <a:r>
              <a:rPr lang="ru-RU" dirty="0"/>
              <a:t>   </a:t>
            </a:r>
            <a:r>
              <a:rPr lang="ru-RU" dirty="0" err="1"/>
              <a:t>Нюша</a:t>
            </a:r>
            <a:r>
              <a:rPr lang="ru-RU" dirty="0"/>
              <a:t> (слайд 2)</a:t>
            </a:r>
          </a:p>
          <a:p>
            <a:r>
              <a:rPr lang="en-US" sz="1600" dirty="0">
                <a:hlinkClick r:id="rId6"/>
              </a:rPr>
              <a:t>http://img-fotki.yandex.ru/get/6522/127850699.ba/0_9b7be_d3c65370_XL</a:t>
            </a:r>
            <a:r>
              <a:rPr lang="ru-RU" sz="1600" dirty="0"/>
              <a:t>   </a:t>
            </a:r>
            <a:r>
              <a:rPr lang="ru-RU" dirty="0" err="1"/>
              <a:t>Карыч</a:t>
            </a:r>
            <a:r>
              <a:rPr lang="ru-RU" dirty="0"/>
              <a:t> (слайд 2)</a:t>
            </a:r>
          </a:p>
          <a:p>
            <a:r>
              <a:rPr lang="en-US" sz="1600" dirty="0">
                <a:hlinkClick r:id="rId7"/>
              </a:rPr>
              <a:t>http://img-fotki.yandex.ru/get/4612/119528728.cb4/0_a0e71_e8c1f8cc_XL</a:t>
            </a:r>
            <a:r>
              <a:rPr lang="ru-RU" sz="1600" dirty="0"/>
              <a:t>   </a:t>
            </a:r>
            <a:r>
              <a:rPr lang="ru-RU" dirty="0" err="1"/>
              <a:t>Лосяш</a:t>
            </a:r>
            <a:r>
              <a:rPr lang="ru-RU" dirty="0"/>
              <a:t> (слайд 2)</a:t>
            </a:r>
          </a:p>
          <a:p>
            <a:r>
              <a:rPr lang="en-US" sz="1600" dirty="0">
                <a:hlinkClick r:id="rId8"/>
              </a:rPr>
              <a:t>http://dk-met.wmsite.ru/_mod_files/ce_images/igra/0_a0e95_af6e9a2c_xl.png</a:t>
            </a:r>
            <a:r>
              <a:rPr lang="ru-RU" sz="1600" dirty="0"/>
              <a:t>   </a:t>
            </a:r>
            <a:r>
              <a:rPr lang="ru-RU" dirty="0" err="1"/>
              <a:t>Крош</a:t>
            </a:r>
            <a:r>
              <a:rPr lang="ru-RU" dirty="0"/>
              <a:t> (слайд 3 – 7)</a:t>
            </a:r>
          </a:p>
          <a:p>
            <a:r>
              <a:rPr lang="en-US" sz="1600" dirty="0">
                <a:hlinkClick r:id="rId9"/>
              </a:rPr>
              <a:t>http://img-fotki.yandex.ru/get/4414/119528728.cb4/0_a0e69_a464749a_XL</a:t>
            </a:r>
            <a:r>
              <a:rPr lang="ru-RU" sz="1600" dirty="0"/>
              <a:t>   </a:t>
            </a:r>
            <a:r>
              <a:rPr lang="ru-RU" dirty="0" err="1"/>
              <a:t>Бараш</a:t>
            </a:r>
            <a:r>
              <a:rPr lang="ru-RU" dirty="0"/>
              <a:t> с шариками</a:t>
            </a:r>
          </a:p>
          <a:p>
            <a:r>
              <a:rPr lang="en-US" sz="1600" dirty="0">
                <a:hlinkClick r:id="rId10"/>
              </a:rPr>
              <a:t>http://img-fotki.yandex.ru/get/4709/119528728.cb5/0_a0eb5_1cab041d_XL</a:t>
            </a:r>
            <a:r>
              <a:rPr lang="ru-RU" sz="1600" dirty="0"/>
              <a:t>   </a:t>
            </a:r>
            <a:r>
              <a:rPr lang="ru-RU" dirty="0" err="1"/>
              <a:t>Нюша</a:t>
            </a:r>
            <a:r>
              <a:rPr lang="ru-RU" dirty="0"/>
              <a:t> с ромашкой</a:t>
            </a:r>
          </a:p>
          <a:p>
            <a:r>
              <a:rPr lang="en-US" sz="1600" dirty="0">
                <a:hlinkClick r:id="rId11"/>
              </a:rPr>
              <a:t>http://img-fotki.yandex.ru/get/4413/119528728.cb5/0_a0e9f_82954224_XL</a:t>
            </a:r>
            <a:r>
              <a:rPr lang="ru-RU" sz="1600" dirty="0"/>
              <a:t>   </a:t>
            </a:r>
          </a:p>
          <a:p>
            <a:r>
              <a:rPr lang="ru-RU" sz="1600" dirty="0" err="1"/>
              <a:t>Кар-</a:t>
            </a:r>
            <a:r>
              <a:rPr lang="ru-RU" dirty="0" err="1"/>
              <a:t>Карыч</a:t>
            </a:r>
            <a:r>
              <a:rPr lang="ru-RU" dirty="0"/>
              <a:t> с корабликом</a:t>
            </a:r>
          </a:p>
          <a:p>
            <a:r>
              <a:rPr lang="en-US" sz="1600" dirty="0">
                <a:hlinkClick r:id="rId12"/>
              </a:rPr>
              <a:t>http://stat16.privet.ru/lr/0d26274af501f4e51923a6ed5e659105</a:t>
            </a:r>
            <a:r>
              <a:rPr lang="ru-RU" sz="1600" dirty="0"/>
              <a:t>    </a:t>
            </a:r>
            <a:r>
              <a:rPr lang="ru-RU" dirty="0" err="1"/>
              <a:t>Лосяш</a:t>
            </a:r>
            <a:endParaRPr lang="ru-RU" dirty="0"/>
          </a:p>
          <a:p>
            <a:r>
              <a:rPr lang="en-US" dirty="0">
                <a:hlinkClick r:id="rId13"/>
              </a:rPr>
              <a:t>http://stat18.privet.ru/lr/0b1d3cec6375d01e8e11a66a63e1b390</a:t>
            </a:r>
            <a:r>
              <a:rPr lang="ru-RU" dirty="0"/>
              <a:t>   бабочка </a:t>
            </a:r>
          </a:p>
          <a:p>
            <a:r>
              <a:rPr lang="en-US" dirty="0">
                <a:hlinkClick r:id="rId14"/>
              </a:rPr>
              <a:t>http://foto.planetadruzey.ru/2125938.jpeg</a:t>
            </a:r>
            <a:r>
              <a:rPr lang="ru-RU" dirty="0"/>
              <a:t>    картинка для фона</a:t>
            </a:r>
          </a:p>
        </p:txBody>
      </p:sp>
      <p:pic>
        <p:nvPicPr>
          <p:cNvPr id="5" name="Picture 2" descr="http://dk-met.wmsite.ru/_mod_files/ce_images/igra/0_a0e95_af6e9a2c_x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740352" y="260648"/>
            <a:ext cx="720080" cy="72008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9570" y="384623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2.Рассказать родителям о появившихся симптомах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0076" y="1268760"/>
            <a:ext cx="8288388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Что нужно сделать, если Вы заболели?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1.Достать из аптечки лекарство и принять его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2.Рассказать родителям о появившихся симптомах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Ничего не делать</a:t>
            </a:r>
          </a:p>
          <a:p>
            <a:pPr algn="ctr">
              <a:spcBef>
                <a:spcPct val="20000"/>
              </a:spcBef>
            </a:pPr>
            <a:endParaRPr lang="ru-RU" sz="2400" b="1" dirty="0">
              <a:solidFill>
                <a:srgbClr val="7000B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389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</a:t>
            </a:r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38711" y="4299742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Какую грубую ошибку совершила бабушка Красной Шапочки?</a:t>
            </a:r>
          </a:p>
          <a:p>
            <a:pPr algn="ctr"/>
            <a:r>
              <a:rPr lang="ru-RU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1.Не предложила Волку чаю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2.Не спела волку песню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</a:t>
            </a:r>
          </a:p>
        </p:txBody>
      </p:sp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636" y="449629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Никого не впущу, позвоню родителям</a:t>
            </a:r>
            <a:endParaRPr lang="ru-RU" sz="2800" i="1" dirty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91" y="1196929"/>
            <a:ext cx="8492997" cy="392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  <a:t> Вы дома одни. 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В дверь кто-то постучался и попросил впустить. Что вы будете делать</a:t>
            </a:r>
            <a:b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1.Впущу</a:t>
            </a:r>
            <a:b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Никого не впущу, позвоню родителям</a:t>
            </a: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 </a:t>
            </a: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3.Впущу только если скажут, что это полиция</a:t>
            </a:r>
          </a:p>
          <a:p>
            <a:pPr>
              <a:spcBef>
                <a:spcPct val="20000"/>
              </a:spcBef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</a:t>
            </a:r>
          </a:p>
        </p:txBody>
      </p:sp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5814" y="454250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3.Все эти предметы опасны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5440" y="1058866"/>
            <a:ext cx="7632848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Какие предметы являются опасными?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1. Иголка и нож</a:t>
            </a:r>
            <a:b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  <a:t>2.Гвоздь и спица</a:t>
            </a:r>
            <a:b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3.Все эти предметы опасны</a:t>
            </a:r>
          </a:p>
          <a:p>
            <a:pPr>
              <a:spcBef>
                <a:spcPct val="20000"/>
              </a:spcBef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</a:t>
            </a:r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941168"/>
            <a:ext cx="1175191" cy="1613024"/>
          </a:xfrm>
          <a:prstGeom prst="rect">
            <a:avLst/>
          </a:prstGeom>
          <a:noFill/>
        </p:spPr>
      </p:pic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576" y="4365104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3.Обожжённое место подставить под струю холодной воды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5148" y="906893"/>
            <a:ext cx="763284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Ты пролил на себя горячий чай, что надо сделать в первую очередь?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1.Смазать маслом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2.Смазать зелёнкой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3.Обожжённое место подставить под струю холодной воды</a:t>
            </a:r>
          </a:p>
          <a:p>
            <a:pPr algn="ctr"/>
            <a:endParaRPr lang="ru-RU" sz="2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43649" y="357301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Молния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На небе она сверкает,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Громом нас предупреждает: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«Прятаться в грозу, друзья,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Под деревьями нельзя!»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endParaRPr lang="ru-RU" sz="3600" b="1" dirty="0">
              <a:solidFill>
                <a:srgbClr val="52008A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</a:t>
            </a:r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672707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3376" y="4579038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Панамку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888307"/>
            <a:ext cx="76328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Летом - игры, развлеченья -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Радуйся, играй.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Солнышка прикосновенья,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Ягод урожай.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Если солнечный денек,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Если сильный солнцепек,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Очень-очень жарко -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Надевай…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</a:t>
            </a:r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8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1192</Words>
  <Application>Microsoft Office PowerPoint</Application>
  <PresentationFormat>Экран (4:3)</PresentationFormat>
  <Paragraphs>250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Comic Sans MS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polzovatel</cp:lastModifiedBy>
  <cp:revision>44</cp:revision>
  <dcterms:created xsi:type="dcterms:W3CDTF">2014-01-06T16:00:12Z</dcterms:created>
  <dcterms:modified xsi:type="dcterms:W3CDTF">2023-11-21T19:21:12Z</dcterms:modified>
</cp:coreProperties>
</file>