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4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0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80" d="100"/>
          <a:sy n="80" d="100"/>
        </p:scale>
        <p:origin x="-84" y="-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8B0CA-157F-4D7B-8368-43E1AB0E4D90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B54D1-5A83-42B1-970F-ACA793163D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926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8B0CA-157F-4D7B-8368-43E1AB0E4D90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B54D1-5A83-42B1-970F-ACA793163D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4783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8B0CA-157F-4D7B-8368-43E1AB0E4D90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B54D1-5A83-42B1-970F-ACA793163D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205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8B0CA-157F-4D7B-8368-43E1AB0E4D90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B54D1-5A83-42B1-970F-ACA793163D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142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8B0CA-157F-4D7B-8368-43E1AB0E4D90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B54D1-5A83-42B1-970F-ACA793163D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861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8B0CA-157F-4D7B-8368-43E1AB0E4D90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B54D1-5A83-42B1-970F-ACA793163D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549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8B0CA-157F-4D7B-8368-43E1AB0E4D90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B54D1-5A83-42B1-970F-ACA793163D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496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8B0CA-157F-4D7B-8368-43E1AB0E4D90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B54D1-5A83-42B1-970F-ACA793163D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846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8B0CA-157F-4D7B-8368-43E1AB0E4D90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B54D1-5A83-42B1-970F-ACA793163D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489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8B0CA-157F-4D7B-8368-43E1AB0E4D90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B54D1-5A83-42B1-970F-ACA793163D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509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8B0CA-157F-4D7B-8368-43E1AB0E4D90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B54D1-5A83-42B1-970F-ACA793163D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918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F8B0CA-157F-4D7B-8368-43E1AB0E4D90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AB54D1-5A83-42B1-970F-ACA793163D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916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slide" Target="slide14.xml"/><Relationship Id="rId3" Type="http://schemas.openxmlformats.org/officeDocument/2006/relationships/slide" Target="slide5.xml"/><Relationship Id="rId7" Type="http://schemas.openxmlformats.org/officeDocument/2006/relationships/slide" Target="slide9.xml"/><Relationship Id="rId12" Type="http://schemas.openxmlformats.org/officeDocument/2006/relationships/slide" Target="slide19.xml"/><Relationship Id="rId17" Type="http://schemas.openxmlformats.org/officeDocument/2006/relationships/slide" Target="slide18.xml"/><Relationship Id="rId2" Type="http://schemas.openxmlformats.org/officeDocument/2006/relationships/slide" Target="slide4.xml"/><Relationship Id="rId16" Type="http://schemas.openxmlformats.org/officeDocument/2006/relationships/slide" Target="slide1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11" Type="http://schemas.openxmlformats.org/officeDocument/2006/relationships/slide" Target="slide13.xml"/><Relationship Id="rId5" Type="http://schemas.openxmlformats.org/officeDocument/2006/relationships/slide" Target="slide7.xml"/><Relationship Id="rId15" Type="http://schemas.openxmlformats.org/officeDocument/2006/relationships/slide" Target="slide16.xml"/><Relationship Id="rId10" Type="http://schemas.openxmlformats.org/officeDocument/2006/relationships/slide" Target="slide12.xml"/><Relationship Id="rId4" Type="http://schemas.openxmlformats.org/officeDocument/2006/relationships/slide" Target="slide6.xml"/><Relationship Id="rId9" Type="http://schemas.openxmlformats.org/officeDocument/2006/relationships/slide" Target="slide11.xml"/><Relationship Id="rId14" Type="http://schemas.openxmlformats.org/officeDocument/2006/relationships/slide" Target="slide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48000" y="653143"/>
            <a:ext cx="9144000" cy="1256620"/>
          </a:xfrm>
        </p:spPr>
        <p:txBody>
          <a:bodyPr/>
          <a:lstStyle/>
          <a:p>
            <a:r>
              <a:rPr lang="ru-RU" dirty="0" smtClean="0">
                <a:solidFill>
                  <a:srgbClr val="00602B"/>
                </a:solidFill>
                <a:latin typeface="Comic Sans MS" panose="030F0702030302020204" pitchFamily="66" charset="0"/>
              </a:rPr>
              <a:t>Занимательное ПДД</a:t>
            </a:r>
            <a:endParaRPr lang="ru-RU" dirty="0">
              <a:solidFill>
                <a:srgbClr val="00602B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48000" y="2373085"/>
            <a:ext cx="9144000" cy="1447799"/>
          </a:xfrm>
        </p:spPr>
        <p:txBody>
          <a:bodyPr/>
          <a:lstStyle/>
          <a:p>
            <a:r>
              <a:rPr lang="ru-RU" dirty="0" smtClean="0">
                <a:solidFill>
                  <a:srgbClr val="00602B"/>
                </a:solidFill>
                <a:latin typeface="Comic Sans MS" panose="030F0702030302020204" pitchFamily="66" charset="0"/>
              </a:rPr>
              <a:t>Викторина для детей </a:t>
            </a:r>
          </a:p>
          <a:p>
            <a:r>
              <a:rPr lang="ru-RU" dirty="0" smtClean="0">
                <a:solidFill>
                  <a:srgbClr val="00602B"/>
                </a:solidFill>
                <a:latin typeface="Comic Sans MS" panose="030F0702030302020204" pitchFamily="66" charset="0"/>
              </a:rPr>
              <a:t>дошкольного возраста</a:t>
            </a:r>
            <a:endParaRPr lang="ru-RU" dirty="0">
              <a:solidFill>
                <a:srgbClr val="00602B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471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44534" y="241168"/>
            <a:ext cx="62288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3200" dirty="0">
                <a:latin typeface="Comic Sans MS" panose="030F0702030302020204" pitchFamily="66" charset="0"/>
              </a:rPr>
              <a:t>Любимый вид транспорта кота Леопольда?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185070" y="962404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54679" y="4549388"/>
            <a:ext cx="39180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cs typeface="Times New Roman" panose="02020603050405020304" pitchFamily="18" charset="0"/>
              </a:rPr>
              <a:t>Двухколесный велосипед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>
            <a:hlinkClick r:id="rId2" action="ppaction://hlinksldjump"/>
          </p:cNvPr>
          <p:cNvSpPr/>
          <p:nvPr/>
        </p:nvSpPr>
        <p:spPr>
          <a:xfrm>
            <a:off x="10185070" y="241168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</a:t>
            </a:r>
          </a:p>
        </p:txBody>
      </p:sp>
      <p:pic>
        <p:nvPicPr>
          <p:cNvPr id="6146" name="Picture 2" descr="http://zaikinmir.ru/kartinki/images/kot-leopold/kot-leopold-kartinki-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546" y="1258617"/>
            <a:ext cx="3248335" cy="31677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1327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1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68284" y="235647"/>
            <a:ext cx="64782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3200" dirty="0">
                <a:latin typeface="Comic Sans MS" panose="030F0702030302020204" pitchFamily="66" charset="0"/>
              </a:rPr>
              <a:t>Во что превратила добрая Фея тыкву для Золушки?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232571" y="1009905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06532" y="4749962"/>
            <a:ext cx="5112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cs typeface="Times New Roman" panose="02020603050405020304" pitchFamily="18" charset="0"/>
              </a:rPr>
              <a:t>В карету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>
            <a:hlinkClick r:id="rId2" action="ppaction://hlinksldjump"/>
          </p:cNvPr>
          <p:cNvSpPr/>
          <p:nvPr/>
        </p:nvSpPr>
        <p:spPr>
          <a:xfrm>
            <a:off x="10232571" y="227994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</a:t>
            </a:r>
          </a:p>
        </p:txBody>
      </p:sp>
      <p:pic>
        <p:nvPicPr>
          <p:cNvPr id="7170" name="Picture 2" descr="https://i.pinimg.com/originals/d0/a5/0b/d0a50bd102864a5a11715f1d8014992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532" y="1282856"/>
            <a:ext cx="4574018" cy="34671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3134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03910" y="229292"/>
            <a:ext cx="63713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3200" dirty="0">
                <a:solidFill>
                  <a:prstClr val="black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Какой личный транспорт у Бабы Яги?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185070" y="1033656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99654" y="4590382"/>
            <a:ext cx="5112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cs typeface="Times New Roman" panose="02020603050405020304" pitchFamily="18" charset="0"/>
              </a:rPr>
              <a:t>Ступа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>
            <a:hlinkClick r:id="rId2" action="ppaction://hlinksldjump"/>
          </p:cNvPr>
          <p:cNvSpPr/>
          <p:nvPr/>
        </p:nvSpPr>
        <p:spPr>
          <a:xfrm>
            <a:off x="10185070" y="221639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</a:t>
            </a:r>
          </a:p>
        </p:txBody>
      </p:sp>
      <p:pic>
        <p:nvPicPr>
          <p:cNvPr id="8196" name="Picture 4" descr="https://cdn.fishki.net/upload/post/2018/11/24/2778650/800-13-730x73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76" t="5047" r="18524" b="4183"/>
          <a:stretch/>
        </p:blipFill>
        <p:spPr bwMode="auto">
          <a:xfrm>
            <a:off x="5925788" y="938150"/>
            <a:ext cx="2624446" cy="37455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6478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15785" y="235647"/>
            <a:ext cx="63238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3200" dirty="0">
                <a:latin typeface="Comic Sans MS" panose="030F0702030302020204" pitchFamily="66" charset="0"/>
              </a:rPr>
              <a:t>На чем поехал в Ленинград человек рассеянный?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232572" y="1081157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06531" y="4626008"/>
            <a:ext cx="5112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cs typeface="Times New Roman" panose="02020603050405020304" pitchFamily="18" charset="0"/>
              </a:rPr>
              <a:t>На поезде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>
            <a:hlinkClick r:id="rId2" action="ppaction://hlinksldjump"/>
          </p:cNvPr>
          <p:cNvSpPr/>
          <p:nvPr/>
        </p:nvSpPr>
        <p:spPr>
          <a:xfrm>
            <a:off x="10232572" y="241281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</a:t>
            </a:r>
          </a:p>
        </p:txBody>
      </p:sp>
      <p:pic>
        <p:nvPicPr>
          <p:cNvPr id="9218" name="Picture 2" descr="http://cdn01.ru/files/users/images/a6/cc/a6cca95b142d8658430bd6b763b4f50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5082" y="1217832"/>
            <a:ext cx="3264517" cy="34081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5707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1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75162" y="349905"/>
            <a:ext cx="62644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3200" dirty="0">
                <a:latin typeface="Comic Sans MS" panose="030F0702030302020204" pitchFamily="66" charset="0"/>
              </a:rPr>
              <a:t>Что подарили родители дяди Федора почтальону Печкину?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113818" y="934680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40278" y="4756636"/>
            <a:ext cx="5112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cs typeface="Times New Roman" panose="02020603050405020304" pitchFamily="18" charset="0"/>
              </a:rPr>
              <a:t>Велосипед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>
            <a:hlinkClick r:id="rId2" action="ppaction://hlinksldjump"/>
          </p:cNvPr>
          <p:cNvSpPr/>
          <p:nvPr/>
        </p:nvSpPr>
        <p:spPr>
          <a:xfrm>
            <a:off x="10113818" y="219390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</a:t>
            </a:r>
          </a:p>
        </p:txBody>
      </p:sp>
      <p:pic>
        <p:nvPicPr>
          <p:cNvPr id="10242" name="Picture 2" descr="https://cdni.rbth.com/rbthmedia/images/2017.11/original/5a13e1b615e9f902240c38d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917" y="1541467"/>
            <a:ext cx="4077142" cy="28688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388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03221" y="235647"/>
            <a:ext cx="6705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cs typeface="Times New Roman" panose="02020603050405020304" pitchFamily="18" charset="0"/>
              </a:rPr>
              <a:t>Что не правильно на картинке? Почему?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208821" y="986154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80758" y="4168482"/>
            <a:ext cx="40851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cs typeface="Times New Roman" panose="02020603050405020304" pitchFamily="18" charset="0"/>
              </a:rPr>
              <a:t>Катание на роликовых коньках запрещено на проезжей части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>
            <a:hlinkClick r:id="rId2" action="ppaction://hlinksldjump"/>
          </p:cNvPr>
          <p:cNvSpPr/>
          <p:nvPr/>
        </p:nvSpPr>
        <p:spPr>
          <a:xfrm>
            <a:off x="10208821" y="231820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</a:t>
            </a:r>
          </a:p>
        </p:txBody>
      </p:sp>
      <p:pic>
        <p:nvPicPr>
          <p:cNvPr id="11266" name="Picture 2" descr="https://ds05.infourok.ru/uploads/ex/0e8a/0003a481-af80c2aa/img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1403" y="824248"/>
            <a:ext cx="4458977" cy="33442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307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0208821" y="1016651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06442" y="3966466"/>
            <a:ext cx="44050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cs typeface="Times New Roman" panose="02020603050405020304" pitchFamily="18" charset="0"/>
              </a:rPr>
              <a:t>Переходить дорогу необходимо только в разрешенных местах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>
            <a:hlinkClick r:id="rId2" action="ppaction://hlinksldjump"/>
          </p:cNvPr>
          <p:cNvSpPr/>
          <p:nvPr/>
        </p:nvSpPr>
        <p:spPr>
          <a:xfrm>
            <a:off x="10208821" y="235647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03221" y="235647"/>
            <a:ext cx="6705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cs typeface="Times New Roman" panose="02020603050405020304" pitchFamily="18" charset="0"/>
              </a:rPr>
              <a:t>Что не правильно на картинке? Почему?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https://ds05.infourok.ru/uploads/ex/04ae/000bb0f5-8f4950a4/img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38"/>
          <a:stretch/>
        </p:blipFill>
        <p:spPr bwMode="auto">
          <a:xfrm>
            <a:off x="5407319" y="774257"/>
            <a:ext cx="4667175" cy="30614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8308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0185070" y="998029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65766" y="4139119"/>
            <a:ext cx="36932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cs typeface="Times New Roman" panose="02020603050405020304" pitchFamily="18" charset="0"/>
              </a:rPr>
              <a:t>Играть на проезжей части не безопасно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>
            <a:hlinkClick r:id="rId2" action="ppaction://hlinksldjump"/>
          </p:cNvPr>
          <p:cNvSpPr/>
          <p:nvPr/>
        </p:nvSpPr>
        <p:spPr>
          <a:xfrm>
            <a:off x="10185070" y="160013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03221" y="235647"/>
            <a:ext cx="6705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cs typeface="Times New Roman" panose="02020603050405020304" pitchFamily="18" charset="0"/>
              </a:rPr>
              <a:t>Что не правильно на картинке? Почему?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https://static.wixstatic.com/media/f8015c_a1698f60c8df4ad0a83df6ce6802df6c~mv2.png/v1/fit/w_1024,h_682,al_c,q_80/fil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019" y="774255"/>
            <a:ext cx="4721511" cy="31446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6187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0256322" y="962403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40135" y="4400377"/>
            <a:ext cx="43107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 smtClean="0">
                <a:solidFill>
                  <a:prstClr val="black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Перед тем, как перейти дорогу, посмотри по сторонам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>
            <a:hlinkClick r:id="rId2" action="ppaction://hlinksldjump"/>
          </p:cNvPr>
          <p:cNvSpPr/>
          <p:nvPr/>
        </p:nvSpPr>
        <p:spPr>
          <a:xfrm>
            <a:off x="10256322" y="195639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03221" y="235647"/>
            <a:ext cx="6705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cs typeface="Times New Roman" panose="02020603050405020304" pitchFamily="18" charset="0"/>
              </a:rPr>
              <a:t>Что не правильно на картинке? Почему?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https://ds05.infourok.ru/uploads/ex/0e8a/0003a481-af80c2aa/img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669" y="774257"/>
            <a:ext cx="4873653" cy="36552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2533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4474" y="373656"/>
            <a:ext cx="62701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3200" dirty="0">
                <a:latin typeface="Comic Sans MS" panose="030F0702030302020204" pitchFamily="66" charset="0"/>
              </a:rPr>
              <a:t>Что регулирует движение на улице?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149444" y="1033655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06531" y="4804138"/>
            <a:ext cx="5112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cs typeface="Times New Roman" panose="02020603050405020304" pitchFamily="18" charset="0"/>
              </a:rPr>
              <a:t>Светофор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>
            <a:hlinkClick r:id="rId2" action="ppaction://hlinksldjump"/>
          </p:cNvPr>
          <p:cNvSpPr/>
          <p:nvPr/>
        </p:nvSpPr>
        <p:spPr>
          <a:xfrm>
            <a:off x="10149444" y="254219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</a:t>
            </a:r>
          </a:p>
        </p:txBody>
      </p:sp>
      <p:pic>
        <p:nvPicPr>
          <p:cNvPr id="15362" name="Picture 2" descr="В Первоуральске детсадовцы поздравили с днём рождения светофор: Общество:  Облгазет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910" y="973798"/>
            <a:ext cx="4848500" cy="32181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393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38599" y="228600"/>
            <a:ext cx="3722913" cy="106680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Правила:</a:t>
            </a:r>
            <a:endParaRPr lang="ru-RU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35829" y="1077686"/>
            <a:ext cx="8207827" cy="5099277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Нажать на середину круга для 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активации стрелки </a:t>
            </a:r>
            <a:endParaRPr lang="ru-RU" sz="2400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Нажать еще раз на середину круга для 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выбора вопроса </a:t>
            </a:r>
            <a:endParaRPr lang="ru-RU" sz="2400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Нажать номер выпавшего вопроса для перехода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Нажать «Ответ» для проверки ответа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Нажать «Начало» для возвращения к выбору вопроса</a:t>
            </a:r>
          </a:p>
          <a:p>
            <a:pPr marL="514350" indent="-514350">
              <a:buFont typeface="+mj-lt"/>
              <a:buAutoNum type="arabicPeriod"/>
            </a:pPr>
            <a:endParaRPr lang="ru-RU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6229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4862487" y="247328"/>
            <a:ext cx="4761186" cy="476118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omic Sans MS" panose="030F0702030302020204" pitchFamily="66" charset="0"/>
            </a:endParaRPr>
          </a:p>
        </p:txBody>
      </p:sp>
      <p:sp>
        <p:nvSpPr>
          <p:cNvPr id="11" name="Прямоугольник 10">
            <a:hlinkClick r:id="rId2" action="ppaction://hlinksldjump"/>
          </p:cNvPr>
          <p:cNvSpPr/>
          <p:nvPr/>
        </p:nvSpPr>
        <p:spPr>
          <a:xfrm>
            <a:off x="6953714" y="252601"/>
            <a:ext cx="578732" cy="59151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Comic Sans MS" panose="030F0702030302020204" pitchFamily="66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2" name="Прямоугольник 11">
            <a:hlinkClick r:id="rId3" action="ppaction://hlinksldjump"/>
          </p:cNvPr>
          <p:cNvSpPr/>
          <p:nvPr/>
        </p:nvSpPr>
        <p:spPr>
          <a:xfrm>
            <a:off x="7757257" y="428038"/>
            <a:ext cx="578732" cy="59151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Comic Sans MS" panose="030F0702030302020204" pitchFamily="66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3" name="Прямоугольник 12">
            <a:hlinkClick r:id="rId4" action="ppaction://hlinksldjump"/>
          </p:cNvPr>
          <p:cNvSpPr/>
          <p:nvPr/>
        </p:nvSpPr>
        <p:spPr>
          <a:xfrm>
            <a:off x="8436643" y="888741"/>
            <a:ext cx="578732" cy="59151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Comic Sans MS" panose="030F0702030302020204" pitchFamily="66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4" name="Прямоугольник 13">
            <a:hlinkClick r:id="rId5" action="ppaction://hlinksldjump"/>
          </p:cNvPr>
          <p:cNvSpPr/>
          <p:nvPr/>
        </p:nvSpPr>
        <p:spPr>
          <a:xfrm>
            <a:off x="8872265" y="1541999"/>
            <a:ext cx="578732" cy="59151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Comic Sans MS" panose="030F0702030302020204" pitchFamily="66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5" name="Прямоугольник 14">
            <a:hlinkClick r:id="rId6" action="ppaction://hlinksldjump"/>
          </p:cNvPr>
          <p:cNvSpPr/>
          <p:nvPr/>
        </p:nvSpPr>
        <p:spPr>
          <a:xfrm rot="21448313">
            <a:off x="9016691" y="2338739"/>
            <a:ext cx="578732" cy="59151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Comic Sans MS" panose="030F0702030302020204" pitchFamily="66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6" name="Прямоугольник 15">
            <a:hlinkClick r:id="rId7" action="ppaction://hlinksldjump"/>
          </p:cNvPr>
          <p:cNvSpPr/>
          <p:nvPr/>
        </p:nvSpPr>
        <p:spPr>
          <a:xfrm>
            <a:off x="8850358" y="3177800"/>
            <a:ext cx="578732" cy="59151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Comic Sans MS" panose="030F0702030302020204" pitchFamily="66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7" name="Прямоугольник 16">
            <a:hlinkClick r:id="rId8" action="ppaction://hlinksldjump"/>
          </p:cNvPr>
          <p:cNvSpPr/>
          <p:nvPr/>
        </p:nvSpPr>
        <p:spPr>
          <a:xfrm>
            <a:off x="8366409" y="3834287"/>
            <a:ext cx="578732" cy="59151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Comic Sans MS" panose="030F0702030302020204" pitchFamily="66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8" name="Прямоугольник 17">
            <a:hlinkClick r:id="rId9" action="ppaction://hlinksldjump"/>
          </p:cNvPr>
          <p:cNvSpPr/>
          <p:nvPr/>
        </p:nvSpPr>
        <p:spPr>
          <a:xfrm>
            <a:off x="7709960" y="4263817"/>
            <a:ext cx="578732" cy="59151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Comic Sans MS" panose="030F0702030302020204" pitchFamily="66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22" name="Прямоугольник 21">
            <a:hlinkClick r:id="rId10" action="ppaction://hlinksldjump"/>
          </p:cNvPr>
          <p:cNvSpPr/>
          <p:nvPr/>
        </p:nvSpPr>
        <p:spPr>
          <a:xfrm>
            <a:off x="6910496" y="4397277"/>
            <a:ext cx="578732" cy="59151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Comic Sans MS" panose="030F0702030302020204" pitchFamily="66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23" name="Прямоугольник 22">
            <a:hlinkClick r:id="rId11" action="ppaction://hlinksldjump"/>
          </p:cNvPr>
          <p:cNvSpPr/>
          <p:nvPr/>
        </p:nvSpPr>
        <p:spPr>
          <a:xfrm>
            <a:off x="6093212" y="4219732"/>
            <a:ext cx="578732" cy="59151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24" name="Прямоугольник 23">
            <a:hlinkClick r:id="rId12" action="ppaction://hlinksldjump"/>
          </p:cNvPr>
          <p:cNvSpPr/>
          <p:nvPr/>
        </p:nvSpPr>
        <p:spPr>
          <a:xfrm>
            <a:off x="6090101" y="432193"/>
            <a:ext cx="578732" cy="59151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16</a:t>
            </a:r>
          </a:p>
        </p:txBody>
      </p:sp>
      <p:sp>
        <p:nvSpPr>
          <p:cNvPr id="26" name="Прямоугольник 25">
            <a:hlinkClick r:id="rId13" action="ppaction://hlinksldjump"/>
          </p:cNvPr>
          <p:cNvSpPr/>
          <p:nvPr/>
        </p:nvSpPr>
        <p:spPr>
          <a:xfrm>
            <a:off x="5471108" y="3764122"/>
            <a:ext cx="578732" cy="59151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11</a:t>
            </a:r>
          </a:p>
        </p:txBody>
      </p:sp>
      <p:sp>
        <p:nvSpPr>
          <p:cNvPr id="27" name="Прямоугольник 26">
            <a:hlinkClick r:id="rId14" action="ppaction://hlinksldjump"/>
          </p:cNvPr>
          <p:cNvSpPr/>
          <p:nvPr/>
        </p:nvSpPr>
        <p:spPr>
          <a:xfrm>
            <a:off x="5037326" y="3115646"/>
            <a:ext cx="578732" cy="59151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28" name="Прямоугольник 27">
            <a:hlinkClick r:id="rId15" action="ppaction://hlinksldjump"/>
          </p:cNvPr>
          <p:cNvSpPr/>
          <p:nvPr/>
        </p:nvSpPr>
        <p:spPr>
          <a:xfrm>
            <a:off x="4924049" y="2350312"/>
            <a:ext cx="578732" cy="59151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13</a:t>
            </a:r>
          </a:p>
        </p:txBody>
      </p:sp>
      <p:sp>
        <p:nvSpPr>
          <p:cNvPr id="29" name="Прямоугольник 28">
            <a:hlinkClick r:id="rId16" action="ppaction://hlinksldjump"/>
          </p:cNvPr>
          <p:cNvSpPr/>
          <p:nvPr/>
        </p:nvSpPr>
        <p:spPr>
          <a:xfrm>
            <a:off x="5015644" y="1614182"/>
            <a:ext cx="578732" cy="59151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14</a:t>
            </a:r>
          </a:p>
        </p:txBody>
      </p:sp>
      <p:sp>
        <p:nvSpPr>
          <p:cNvPr id="30" name="Прямоугольник 29">
            <a:hlinkClick r:id="rId17" action="ppaction://hlinksldjump"/>
          </p:cNvPr>
          <p:cNvSpPr/>
          <p:nvPr/>
        </p:nvSpPr>
        <p:spPr>
          <a:xfrm>
            <a:off x="5405663" y="969303"/>
            <a:ext cx="578732" cy="59151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15</a:t>
            </a:r>
          </a:p>
        </p:txBody>
      </p:sp>
      <p:grpSp>
        <p:nvGrpSpPr>
          <p:cNvPr id="25" name="Группа 24"/>
          <p:cNvGrpSpPr/>
          <p:nvPr/>
        </p:nvGrpSpPr>
        <p:grpSpPr>
          <a:xfrm>
            <a:off x="7086967" y="964017"/>
            <a:ext cx="252248" cy="3384000"/>
            <a:chOff x="745572" y="819807"/>
            <a:chExt cx="252248" cy="3384000"/>
          </a:xfrm>
        </p:grpSpPr>
        <p:cxnSp>
          <p:nvCxnSpPr>
            <p:cNvPr id="31" name="Прямая со стрелкой 30"/>
            <p:cNvCxnSpPr/>
            <p:nvPr/>
          </p:nvCxnSpPr>
          <p:spPr>
            <a:xfrm flipH="1">
              <a:off x="871696" y="819807"/>
              <a:ext cx="11173" cy="3384000"/>
            </a:xfrm>
            <a:prstGeom prst="straightConnector1">
              <a:avLst/>
            </a:prstGeom>
            <a:ln w="76200">
              <a:solidFill>
                <a:srgbClr val="C00000"/>
              </a:solidFill>
              <a:headEnd type="triangle"/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32" name="Прямоугольник 31"/>
            <p:cNvSpPr/>
            <p:nvPr/>
          </p:nvSpPr>
          <p:spPr>
            <a:xfrm>
              <a:off x="745572" y="2488407"/>
              <a:ext cx="252248" cy="1692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Comic Sans MS" panose="030F0702030302020204" pitchFamily="66" charset="0"/>
              </a:endParaRPr>
            </a:p>
          </p:txBody>
        </p:sp>
      </p:grpSp>
      <p:sp>
        <p:nvSpPr>
          <p:cNvPr id="2" name="Овал 1"/>
          <p:cNvSpPr/>
          <p:nvPr/>
        </p:nvSpPr>
        <p:spPr>
          <a:xfrm>
            <a:off x="6972264" y="2451007"/>
            <a:ext cx="504000" cy="5040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770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5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7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8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8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9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10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10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115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12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46364" y="129037"/>
            <a:ext cx="57516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Comic Sans MS" panose="030F0702030302020204" pitchFamily="66" charset="0"/>
              </a:rPr>
              <a:t>На какой сигнал светофора можно переходить дорогу?</a:t>
            </a:r>
            <a:endParaRPr lang="ru-RU" sz="32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170783" y="910041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85067" y="4217471"/>
            <a:ext cx="5112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Зеленый</a:t>
            </a:r>
            <a:endParaRPr lang="ru-RU" sz="24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>
            <a:hlinkClick r:id="rId2" action="ppaction://hlinksldjump"/>
          </p:cNvPr>
          <p:cNvSpPr/>
          <p:nvPr/>
        </p:nvSpPr>
        <p:spPr>
          <a:xfrm>
            <a:off x="10170783" y="159407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</a:t>
            </a:r>
          </a:p>
        </p:txBody>
      </p:sp>
      <p:pic>
        <p:nvPicPr>
          <p:cNvPr id="1029" name="Picture 5" descr="https://cdn3.img.ria.ru/images/149838/75/14983875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761" y="1588524"/>
            <a:ext cx="4299010" cy="24399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328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10099" y="231819"/>
            <a:ext cx="641267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2800" dirty="0">
                <a:latin typeface="Comic Sans MS" panose="030F0702030302020204" pitchFamily="66" charset="0"/>
              </a:rPr>
              <a:t>Какими геометрическими фигурами на проезжей части улицы и дороги обозначен пешеходный переход?</a:t>
            </a:r>
            <a:endParaRPr kumimoji="0" lang="ru-RU" sz="2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173194" y="966657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06531" y="4637883"/>
            <a:ext cx="5112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cs typeface="Times New Roman" panose="02020603050405020304" pitchFamily="18" charset="0"/>
              </a:rPr>
              <a:t>Прямоугольник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>
            <a:hlinkClick r:id="rId2" action="ppaction://hlinksldjump"/>
          </p:cNvPr>
          <p:cNvSpPr/>
          <p:nvPr/>
        </p:nvSpPr>
        <p:spPr>
          <a:xfrm>
            <a:off x="10173194" y="231820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</a:t>
            </a:r>
          </a:p>
        </p:txBody>
      </p:sp>
      <p:pic>
        <p:nvPicPr>
          <p:cNvPr id="1026" name="Picture 2" descr="https://express-k.kz/upload/iblock/7e9/7e93472b764a6120835ef13651cfacba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1945" y="2047701"/>
            <a:ext cx="3888927" cy="25900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971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22663" y="235647"/>
            <a:ext cx="40053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3200" dirty="0">
                <a:latin typeface="Comic Sans MS" panose="030F0702030302020204" pitchFamily="66" charset="0"/>
              </a:rPr>
              <a:t>Если на дороге случилась беда, срочно </a:t>
            </a:r>
            <a:r>
              <a:rPr lang="ru-RU" sz="3200" dirty="0" smtClean="0">
                <a:latin typeface="Comic Sans MS" panose="030F0702030302020204" pitchFamily="66" charset="0"/>
              </a:rPr>
              <a:t>звони…</a:t>
            </a:r>
            <a:endParaRPr kumimoji="0" lang="ru-RU" sz="3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185070" y="962404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3405" y="4661466"/>
            <a:ext cx="5112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cs typeface="Times New Roman" panose="02020603050405020304" pitchFamily="18" charset="0"/>
              </a:rPr>
              <a:t>02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>
            <a:hlinkClick r:id="rId2" action="ppaction://hlinksldjump"/>
          </p:cNvPr>
          <p:cNvSpPr/>
          <p:nvPr/>
        </p:nvSpPr>
        <p:spPr>
          <a:xfrm>
            <a:off x="10185070" y="209878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</a:t>
            </a:r>
          </a:p>
        </p:txBody>
      </p:sp>
      <p:pic>
        <p:nvPicPr>
          <p:cNvPr id="2050" name="Picture 2" descr="http://i.mycdn.me/i?r=AzEPZsRbOZEKgBhR0XGMT1Rk7mWGfXhjhMWrV7hx9srXQqaKTM5SRkZCeTgDn6uOyic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1" t="6389" r="4031" b="8899"/>
          <a:stretch/>
        </p:blipFill>
        <p:spPr bwMode="auto">
          <a:xfrm>
            <a:off x="4868882" y="1726280"/>
            <a:ext cx="4409939" cy="29351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4130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1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68284" y="235647"/>
            <a:ext cx="64307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3200" dirty="0">
                <a:solidFill>
                  <a:prstClr val="black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Какие машины могут ехать на красный свет?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244447" y="962404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06532" y="4601385"/>
            <a:ext cx="5112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cs typeface="Times New Roman" panose="02020603050405020304" pitchFamily="18" charset="0"/>
              </a:rPr>
              <a:t>Спецмашины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>
            <a:hlinkClick r:id="rId2" action="ppaction://hlinksldjump"/>
          </p:cNvPr>
          <p:cNvSpPr/>
          <p:nvPr/>
        </p:nvSpPr>
        <p:spPr>
          <a:xfrm>
            <a:off x="10244447" y="209878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5019179" y="1425039"/>
            <a:ext cx="6100552" cy="3176346"/>
            <a:chOff x="4025735" y="1068779"/>
            <a:chExt cx="6304333" cy="3430618"/>
          </a:xfrm>
        </p:grpSpPr>
        <p:pic>
          <p:nvPicPr>
            <p:cNvPr id="3074" name="Picture 2" descr="https://butyrsky.mos.ru/upload/medialibrary/a92/spetc_transport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07" r="47101"/>
            <a:stretch/>
          </p:blipFill>
          <p:spPr bwMode="auto">
            <a:xfrm>
              <a:off x="4025735" y="1068779"/>
              <a:ext cx="3503222" cy="343061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6" name="Picture 4" descr="https://butyrsky.mos.ru/upload/medialibrary/a92/spetc_transport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88" t="50000"/>
            <a:stretch/>
          </p:blipFill>
          <p:spPr bwMode="auto">
            <a:xfrm>
              <a:off x="7333218" y="1893335"/>
              <a:ext cx="2996850" cy="178150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11606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98223" y="528035"/>
            <a:ext cx="6507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3200" dirty="0">
                <a:latin typeface="Comic Sans MS" panose="030F0702030302020204" pitchFamily="66" charset="0"/>
              </a:rPr>
              <a:t>Где следует ожидать автобуса?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208821" y="950528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49036" y="4566631"/>
            <a:ext cx="5112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 smtClean="0">
                <a:solidFill>
                  <a:prstClr val="black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Остановка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>
            <a:hlinkClick r:id="rId2" action="ppaction://hlinksldjump"/>
          </p:cNvPr>
          <p:cNvSpPr/>
          <p:nvPr/>
        </p:nvSpPr>
        <p:spPr>
          <a:xfrm>
            <a:off x="10208821" y="174252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</a:t>
            </a:r>
          </a:p>
        </p:txBody>
      </p:sp>
      <p:pic>
        <p:nvPicPr>
          <p:cNvPr id="4098" name="Picture 2" descr="https://konkovo.mos.ru/upload/medialibrary/590/11010.9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4208" y="1112810"/>
            <a:ext cx="4777741" cy="32065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8642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1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32658" y="235647"/>
            <a:ext cx="55875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3200" dirty="0">
                <a:latin typeface="Comic Sans MS" panose="030F0702030302020204" pitchFamily="66" charset="0"/>
              </a:rPr>
              <a:t>На чем ехал Емеля к царю во дворец?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220696" y="950528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06532" y="4697260"/>
            <a:ext cx="5112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cs typeface="Times New Roman" panose="02020603050405020304" pitchFamily="18" charset="0"/>
              </a:rPr>
              <a:t>На печи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>
            <a:hlinkClick r:id="rId2" action="ppaction://hlinksldjump"/>
          </p:cNvPr>
          <p:cNvSpPr/>
          <p:nvPr/>
        </p:nvSpPr>
        <p:spPr>
          <a:xfrm>
            <a:off x="10220696" y="235647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</a:t>
            </a:r>
          </a:p>
        </p:txBody>
      </p:sp>
      <p:pic>
        <p:nvPicPr>
          <p:cNvPr id="5122" name="Picture 2" descr="https://avatars.mds.yandex.net/get-pdb/1447163/ca6e5279-1a5c-422c-be65-e38cf31d4b68/s1200?webp=fal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664" y="1119493"/>
            <a:ext cx="3644328" cy="33996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5093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</TotalTime>
  <Words>256</Words>
  <Application>Microsoft Office PowerPoint</Application>
  <PresentationFormat>Произвольный</PresentationFormat>
  <Paragraphs>89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Занимательное ПДД</vt:lpstr>
      <vt:lpstr>Правила: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Георгий Аствацатуров</dc:creator>
  <cp:lastModifiedBy>polzovatel</cp:lastModifiedBy>
  <cp:revision>25</cp:revision>
  <dcterms:created xsi:type="dcterms:W3CDTF">2020-02-29T02:38:23Z</dcterms:created>
  <dcterms:modified xsi:type="dcterms:W3CDTF">2020-09-08T15:59:56Z</dcterms:modified>
</cp:coreProperties>
</file>