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60" r:id="rId4"/>
    <p:sldId id="261" r:id="rId5"/>
    <p:sldId id="265" r:id="rId6"/>
    <p:sldId id="266" r:id="rId7"/>
    <p:sldId id="267" r:id="rId8"/>
    <p:sldId id="263" r:id="rId9"/>
    <p:sldId id="269" r:id="rId10"/>
    <p:sldId id="270" r:id="rId11"/>
    <p:sldId id="271" r:id="rId12"/>
    <p:sldId id="268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588" autoAdjust="0"/>
    <p:restoredTop sz="94662" autoAdjust="0"/>
  </p:normalViewPr>
  <p:slideViewPr>
    <p:cSldViewPr>
      <p:cViewPr varScale="1">
        <p:scale>
          <a:sx n="70" d="100"/>
          <a:sy n="70" d="100"/>
        </p:scale>
        <p:origin x="-1386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54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50" advClick="0" advTm="180000">
        <p:split orient="vert"/>
      </p:transition>
    </mc:Choice>
    <mc:Fallback xmlns="">
      <p:transition advClick="0" advTm="180000">
        <p:split orient="vert"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50" advClick="0" advTm="180000">
        <p:split orient="vert"/>
      </p:transition>
    </mc:Choice>
    <mc:Fallback xmlns="">
      <p:transition advClick="0" advTm="180000">
        <p:split orient="vert"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50" advClick="0" advTm="180000">
        <p:split orient="vert"/>
      </p:transition>
    </mc:Choice>
    <mc:Fallback xmlns="">
      <p:transition advClick="0" advTm="180000">
        <p:split orient="vert"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50" advClick="0" advTm="180000">
        <p:split orient="vert"/>
      </p:transition>
    </mc:Choice>
    <mc:Fallback xmlns="">
      <p:transition advClick="0" advTm="180000">
        <p:split orient="vert"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50" advClick="0" advTm="180000">
        <p:split orient="vert"/>
      </p:transition>
    </mc:Choice>
    <mc:Fallback xmlns="">
      <p:transition advClick="0" advTm="180000">
        <p:split orient="vert"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08.04.2024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50" advClick="0" advTm="180000">
        <p:split orient="vert"/>
      </p:transition>
    </mc:Choice>
    <mc:Fallback xmlns="">
      <p:transition advClick="0" advTm="180000">
        <p:split orient="vert"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08.04.2024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50" advClick="0" advTm="180000">
        <p:split orient="vert"/>
      </p:transition>
    </mc:Choice>
    <mc:Fallback xmlns="">
      <p:transition advClick="0" advTm="180000">
        <p:split orient="vert"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08.04.2024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50" advClick="0" advTm="180000">
        <p:split orient="vert"/>
      </p:transition>
    </mc:Choice>
    <mc:Fallback xmlns="">
      <p:transition advClick="0" advTm="180000">
        <p:split orient="vert"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08.04.2024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50" advClick="0" advTm="180000">
        <p:split orient="vert"/>
      </p:transition>
    </mc:Choice>
    <mc:Fallback xmlns="">
      <p:transition advClick="0" advTm="180000">
        <p:split orient="vert"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08.04.2024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50" advClick="0" advTm="180000">
        <p:split orient="vert"/>
      </p:transition>
    </mc:Choice>
    <mc:Fallback xmlns="">
      <p:transition advClick="0" advTm="180000">
        <p:split orient="vert"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08.04.2024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50" advClick="0" advTm="180000">
        <p:split orient="vert"/>
      </p:transition>
    </mc:Choice>
    <mc:Fallback xmlns="">
      <p:transition advClick="0" advTm="180000">
        <p:split orient="vert"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08.04.2024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p14:dur="50" advClick="0" advTm="180000">
        <p:split orient="vert"/>
      </p:transition>
    </mc:Choice>
    <mc:Fallback xmlns="">
      <p:transition advClick="0" advTm="180000">
        <p:split orient="vert"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5" Type="http://schemas.openxmlformats.org/officeDocument/2006/relationships/image" Target="../media/image2.png"/><Relationship Id="rId4" Type="http://schemas.openxmlformats.org/officeDocument/2006/relationships/image" Target="../media/image1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.png"/><Relationship Id="rId2" Type="http://schemas.openxmlformats.org/officeDocument/2006/relationships/audio" Target="../media/media9.wav"/><Relationship Id="rId1" Type="http://schemas.microsoft.com/office/2007/relationships/media" Target="../media/media9.wav"/><Relationship Id="rId6" Type="http://schemas.openxmlformats.org/officeDocument/2006/relationships/image" Target="../media/image12.jpg"/><Relationship Id="rId5" Type="http://schemas.openxmlformats.org/officeDocument/2006/relationships/image" Target="../media/image11.jpg"/><Relationship Id="rId4" Type="http://schemas.openxmlformats.org/officeDocument/2006/relationships/image" Target="../media/image1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.png"/><Relationship Id="rId2" Type="http://schemas.openxmlformats.org/officeDocument/2006/relationships/audio" Target="../media/media10.wav"/><Relationship Id="rId1" Type="http://schemas.microsoft.com/office/2007/relationships/media" Target="../media/media10.wav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.wav"/><Relationship Id="rId1" Type="http://schemas.microsoft.com/office/2007/relationships/media" Target="../media/media11.wav"/><Relationship Id="rId5" Type="http://schemas.openxmlformats.org/officeDocument/2006/relationships/image" Target="../media/image2.png"/><Relationship Id="rId4" Type="http://schemas.openxmlformats.org/officeDocument/2006/relationships/image" Target="../media/image15.jp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.wav"/><Relationship Id="rId1" Type="http://schemas.microsoft.com/office/2007/relationships/media" Target="../media/media2.wav"/><Relationship Id="rId5" Type="http://schemas.openxmlformats.org/officeDocument/2006/relationships/image" Target="../media/image2.png"/><Relationship Id="rId4" Type="http://schemas.openxmlformats.org/officeDocument/2006/relationships/image" Target="../media/image1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3.wav"/><Relationship Id="rId1" Type="http://schemas.microsoft.com/office/2007/relationships/media" Target="../media/media3.wav"/><Relationship Id="rId5" Type="http://schemas.openxmlformats.org/officeDocument/2006/relationships/image" Target="../media/image2.png"/><Relationship Id="rId4" Type="http://schemas.openxmlformats.org/officeDocument/2006/relationships/image" Target="../media/image1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4.wav"/><Relationship Id="rId1" Type="http://schemas.microsoft.com/office/2007/relationships/media" Target="../media/media4.wav"/><Relationship Id="rId6" Type="http://schemas.openxmlformats.org/officeDocument/2006/relationships/image" Target="../media/image2.png"/><Relationship Id="rId5" Type="http://schemas.openxmlformats.org/officeDocument/2006/relationships/image" Target="../media/image3.jpg"/><Relationship Id="rId4" Type="http://schemas.openxmlformats.org/officeDocument/2006/relationships/image" Target="../media/image1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5.wav"/><Relationship Id="rId1" Type="http://schemas.microsoft.com/office/2007/relationships/media" Target="../media/media5.wav"/><Relationship Id="rId5" Type="http://schemas.openxmlformats.org/officeDocument/2006/relationships/image" Target="../media/image2.png"/><Relationship Id="rId4" Type="http://schemas.openxmlformats.org/officeDocument/2006/relationships/image" Target="../media/image1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2.png"/><Relationship Id="rId2" Type="http://schemas.openxmlformats.org/officeDocument/2006/relationships/audio" Target="../media/media6.wav"/><Relationship Id="rId1" Type="http://schemas.microsoft.com/office/2007/relationships/media" Target="../media/media6.wav"/><Relationship Id="rId6" Type="http://schemas.openxmlformats.org/officeDocument/2006/relationships/image" Target="../media/image5.jpg"/><Relationship Id="rId5" Type="http://schemas.openxmlformats.org/officeDocument/2006/relationships/image" Target="../media/image4.jpg"/><Relationship Id="rId4" Type="http://schemas.openxmlformats.org/officeDocument/2006/relationships/image" Target="../media/image1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.png"/><Relationship Id="rId2" Type="http://schemas.openxmlformats.org/officeDocument/2006/relationships/audio" Target="../media/media7.wav"/><Relationship Id="rId1" Type="http://schemas.microsoft.com/office/2007/relationships/media" Target="../media/media7.wav"/><Relationship Id="rId6" Type="http://schemas.openxmlformats.org/officeDocument/2006/relationships/image" Target="../media/image7.jpg"/><Relationship Id="rId5" Type="http://schemas.openxmlformats.org/officeDocument/2006/relationships/image" Target="../media/image6.jpg"/><Relationship Id="rId4" Type="http://schemas.openxmlformats.org/officeDocument/2006/relationships/image" Target="../media/image1.jp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0.jpg"/><Relationship Id="rId2" Type="http://schemas.openxmlformats.org/officeDocument/2006/relationships/audio" Target="../media/media8.wav"/><Relationship Id="rId1" Type="http://schemas.microsoft.com/office/2007/relationships/media" Target="../media/media8.wav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0528" y="-387424"/>
            <a:ext cx="9724042" cy="741682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95535" y="260648"/>
            <a:ext cx="712879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i="1" u="sng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u="sng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ru-RU" sz="2400" b="1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          Филиал  МБДОУ – детского сада «Детство»                      </a:t>
            </a:r>
            <a:r>
              <a:rPr lang="ru-RU" sz="2400" b="1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           Детский </a:t>
            </a:r>
            <a:r>
              <a:rPr lang="ru-RU" sz="2400" b="1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сад № 129</a:t>
            </a:r>
            <a:endParaRPr lang="ru-RU" sz="2400" b="1" i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85925" y="1252626"/>
            <a:ext cx="8391271" cy="26776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endParaRPr lang="ru-RU" sz="4800" b="1" i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48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Проект:</a:t>
            </a:r>
            <a:endParaRPr lang="ru-RU" sz="4800" b="1" i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48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i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 Мы – наследники Победы!»</a:t>
            </a:r>
          </a:p>
          <a:p>
            <a:endParaRPr lang="ru-RU" sz="2400" b="1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959931" y="3909536"/>
            <a:ext cx="5166212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2000" i="1" u="sng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i="1" u="sng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Руководители проекта</a:t>
            </a:r>
            <a:r>
              <a:rPr lang="ru-RU" sz="2000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r>
              <a:rPr lang="ru-RU" sz="2000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Музыкальный руководитель:</a:t>
            </a:r>
          </a:p>
          <a:p>
            <a:r>
              <a:rPr lang="ru-RU" sz="2000" i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Шепетюк</a:t>
            </a:r>
            <a:r>
              <a:rPr lang="ru-RU" sz="2000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Наталья Викторовна</a:t>
            </a:r>
          </a:p>
          <a:p>
            <a:r>
              <a:rPr lang="ru-RU" sz="2000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Педагог: </a:t>
            </a:r>
            <a:r>
              <a:rPr lang="ru-RU" sz="2000" i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Шельменкина</a:t>
            </a:r>
            <a:r>
              <a:rPr lang="ru-RU" sz="2000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 Наталья Валерьевна</a:t>
            </a:r>
            <a:endParaRPr lang="ru-RU" sz="2000" i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Звук 9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14164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500" advClick="0" advTm="1707">
        <p:split orient="vert"/>
      </p:transition>
    </mc:Choice>
    <mc:Fallback>
      <p:transition spd="slow" advClick="0" advTm="1707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520" y="-531440"/>
            <a:ext cx="9252520" cy="7389440"/>
          </a:xfr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1920" y="1800876"/>
            <a:ext cx="4466646" cy="394708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476672"/>
            <a:ext cx="2059327" cy="366102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131840" y="476672"/>
            <a:ext cx="458106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     Родственники воспитанницы</a:t>
            </a:r>
          </a:p>
          <a:p>
            <a:r>
              <a:rPr lang="ru-RU" b="1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          подготовительной группы,    </a:t>
            </a:r>
          </a:p>
          <a:p>
            <a:r>
              <a:rPr lang="ru-RU" b="1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бабушка и дедушка  познакомились в плену</a:t>
            </a:r>
            <a:endParaRPr lang="ru-RU" b="1" i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Звук 6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41795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" advClick="0" advTm="5524">
        <p:split orient="vert"/>
      </p:transition>
    </mc:Choice>
    <mc:Fallback>
      <p:transition advClick="0" advTm="5524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520" y="-531440"/>
            <a:ext cx="9252520" cy="7389440"/>
          </a:xfrm>
        </p:spPr>
      </p:pic>
      <p:sp>
        <p:nvSpPr>
          <p:cNvPr id="3" name="TextBox 2"/>
          <p:cNvSpPr txBox="1"/>
          <p:nvPr/>
        </p:nvSpPr>
        <p:spPr>
          <a:xfrm>
            <a:off x="611560" y="188640"/>
            <a:ext cx="604620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Посетили с родителями памятные места</a:t>
            </a:r>
            <a:endParaRPr lang="ru-RU" sz="2400" b="1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64389">
            <a:off x="5058125" y="1280980"/>
            <a:ext cx="3199284" cy="426571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632237">
            <a:off x="1351600" y="1006970"/>
            <a:ext cx="3165815" cy="4221087"/>
          </a:xfrm>
          <a:prstGeom prst="rect">
            <a:avLst/>
          </a:prstGeom>
        </p:spPr>
      </p:pic>
      <p:pic>
        <p:nvPicPr>
          <p:cNvPr id="7" name="Звук 6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59401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" advClick="0" advTm="7444">
        <p:split orient="vert"/>
      </p:transition>
    </mc:Choice>
    <mc:Fallback>
      <p:transition advClick="0" advTm="7444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  <p:pic>
        <p:nvPicPr>
          <p:cNvPr id="3" name="Звук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74931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" advClick="0" advTm="5128">
        <p:split orient="vert"/>
        <p:sndAc>
          <p:endSnd/>
        </p:sndAc>
      </p:transition>
    </mc:Choice>
    <mc:Fallback>
      <p:transition advClick="0" advTm="5128">
        <p:split orient="vert"/>
        <p:sndAc>
          <p:endSnd/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43408"/>
            <a:ext cx="9144000" cy="697440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08757" y="404664"/>
            <a:ext cx="28767692" cy="43704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Актуальность проекта.</a:t>
            </a:r>
          </a:p>
          <a:p>
            <a:r>
              <a:rPr lang="ru-RU" sz="20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Исторически </a:t>
            </a:r>
            <a:r>
              <a:rPr lang="ru-RU" sz="2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сложилось так, что любовь к Родине, </a:t>
            </a:r>
            <a:endParaRPr lang="ru-RU" sz="2000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патриотизм </a:t>
            </a:r>
            <a:r>
              <a:rPr lang="ru-RU" sz="2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во все времена в Российском государстве были чертой </a:t>
            </a:r>
            <a:endParaRPr lang="ru-RU" sz="2000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национального </a:t>
            </a:r>
            <a:r>
              <a:rPr lang="ru-RU" sz="2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характера. Но в силу последних перемен все более </a:t>
            </a:r>
            <a:endParaRPr lang="ru-RU" sz="2000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заметной </a:t>
            </a:r>
            <a:r>
              <a:rPr lang="ru-RU" sz="2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стала утрата нашим обществом традиционного российского </a:t>
            </a:r>
            <a:endParaRPr lang="ru-RU" sz="2000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патриотического </a:t>
            </a:r>
            <a:r>
              <a:rPr lang="ru-RU" sz="2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сознания.</a:t>
            </a:r>
          </a:p>
          <a:p>
            <a:r>
              <a:rPr lang="ru-RU" sz="2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Именно поэтому актуально становится разработка проекта, </a:t>
            </a:r>
            <a:endParaRPr lang="ru-RU" sz="2000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позволяющего создать </a:t>
            </a:r>
            <a:r>
              <a:rPr lang="ru-RU" sz="2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естественную ситуацию общения и практического </a:t>
            </a:r>
            <a:endParaRPr lang="ru-RU" sz="2000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взаимодействия </a:t>
            </a:r>
            <a:r>
              <a:rPr lang="ru-RU" sz="2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детей и взрослых.</a:t>
            </a:r>
          </a:p>
          <a:p>
            <a:r>
              <a:rPr lang="ru-RU" sz="2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Воспитание современного ребёнка и его познавательных способностей – </a:t>
            </a:r>
            <a:endParaRPr lang="ru-RU" sz="2000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приоритетная</a:t>
            </a:r>
            <a:r>
              <a:rPr lang="ru-RU" sz="2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 наиглавнейшая задача дошкольной педагогики особенно в </a:t>
            </a:r>
            <a:endParaRPr lang="ru-RU" sz="2000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современных </a:t>
            </a:r>
            <a:r>
              <a:rPr lang="ru-RU" sz="2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условиях, поскольку любой стране нужны личности – </a:t>
            </a:r>
            <a:endParaRPr lang="ru-RU" sz="2000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                          патриоты своей </a:t>
            </a:r>
            <a:r>
              <a:rPr lang="ru-RU" sz="2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Родины.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066936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" advTm="6788">
        <p:split orient="vert"/>
      </p:transition>
    </mc:Choice>
    <mc:Fallback>
      <p:transition advTm="6788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43408"/>
            <a:ext cx="9144000" cy="697440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39552" y="404664"/>
            <a:ext cx="6983322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u="sng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Ц</a:t>
            </a:r>
            <a:r>
              <a:rPr lang="ru-RU" sz="2000" b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ель</a:t>
            </a:r>
            <a:r>
              <a:rPr lang="ru-RU" sz="2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20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создание благоприятных условий для </a:t>
            </a:r>
            <a:endParaRPr lang="ru-RU" sz="2000" b="1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формирования чувства </a:t>
            </a:r>
            <a:r>
              <a:rPr lang="ru-RU" sz="20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гордости за подвиг нашего народа </a:t>
            </a:r>
            <a:endParaRPr lang="ru-RU" sz="2000" b="1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20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Великой Отечественной войне</a:t>
            </a:r>
            <a:r>
              <a:rPr lang="ru-RU" sz="2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0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39552" y="1420327"/>
            <a:ext cx="8291501" cy="28931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u="sng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Задачи</a:t>
            </a:r>
          </a:p>
          <a:p>
            <a:r>
              <a:rPr lang="ru-RU" b="1" u="sng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1. Обучающие:</a:t>
            </a:r>
          </a:p>
          <a:p>
            <a:r>
              <a:rPr lang="ru-RU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* Расширять </a:t>
            </a:r>
            <a:r>
              <a:rPr lang="ru-RU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представления, знания детей о Великой Отечественной войне, </a:t>
            </a:r>
            <a:r>
              <a:rPr lang="ru-RU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о</a:t>
            </a:r>
          </a:p>
          <a:p>
            <a:r>
              <a:rPr lang="ru-RU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  государственных </a:t>
            </a:r>
            <a:r>
              <a:rPr lang="ru-RU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праздниках и историческом наследии нашей страны, </a:t>
            </a:r>
            <a:endParaRPr lang="ru-RU" b="1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   используя </a:t>
            </a:r>
            <a:r>
              <a:rPr lang="ru-RU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ИКТ;</a:t>
            </a:r>
          </a:p>
          <a:p>
            <a:r>
              <a:rPr lang="ru-RU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* Побуждать </a:t>
            </a:r>
            <a:r>
              <a:rPr lang="ru-RU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уважительно, относиться к подвигу наших соотечественников.</a:t>
            </a:r>
          </a:p>
          <a:p>
            <a:r>
              <a:rPr lang="ru-RU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*Способствовать </a:t>
            </a:r>
            <a:r>
              <a:rPr lang="ru-RU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развитию речи через выразительное чтение стихов, </a:t>
            </a:r>
            <a:endParaRPr lang="ru-RU" b="1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  составление рассказов </a:t>
            </a:r>
            <a:r>
              <a:rPr lang="ru-RU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о ветеранах. Обогащать активный словарь новыми </a:t>
            </a:r>
            <a:endParaRPr lang="ru-RU" b="1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  словами</a:t>
            </a:r>
            <a:r>
              <a:rPr lang="ru-RU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поощрять </a:t>
            </a:r>
            <a:r>
              <a:rPr lang="ru-RU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пересказы детей, услышанных дома историй  близких, </a:t>
            </a:r>
            <a:endParaRPr lang="ru-RU" b="1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   показывая </a:t>
            </a:r>
            <a:r>
              <a:rPr lang="ru-RU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их фотографии</a:t>
            </a:r>
            <a:r>
              <a:rPr lang="ru-RU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Звук 6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66936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" advClick="0" advTm="6053">
        <p:split orient="vert"/>
      </p:transition>
    </mc:Choice>
    <mc:Fallback>
      <p:transition advClick="0" advTm="6053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0528" y="-243408"/>
            <a:ext cx="9144000" cy="697440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95536" y="390652"/>
            <a:ext cx="8349850" cy="563231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u="sng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2. Воспитательные</a:t>
            </a:r>
            <a:r>
              <a:rPr lang="ru-RU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r>
              <a:rPr lang="ru-RU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* Способствовать </a:t>
            </a:r>
            <a:r>
              <a:rPr lang="ru-RU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воспитанию у каждого ребенка любви к Родине</a:t>
            </a:r>
            <a:r>
              <a:rPr lang="ru-RU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r>
              <a:rPr lang="ru-RU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   ветеранам </a:t>
            </a:r>
            <a:r>
              <a:rPr lang="ru-RU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войны, воинам российской армии, уважения и чувство </a:t>
            </a:r>
            <a:endParaRPr lang="ru-RU" b="1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   благодарности </a:t>
            </a:r>
            <a:r>
              <a:rPr lang="ru-RU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ко всем, кто защищает родину; </a:t>
            </a:r>
          </a:p>
          <a:p>
            <a:r>
              <a:rPr lang="ru-RU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* Обеспечить </a:t>
            </a:r>
            <a:r>
              <a:rPr lang="ru-RU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атмосферу доброжелательности, комфортности в общении</a:t>
            </a:r>
            <a:r>
              <a:rPr lang="ru-RU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r>
              <a:rPr lang="ru-RU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родитель-родитель; родитель-педагог; родитель – ребенок;</a:t>
            </a:r>
          </a:p>
          <a:p>
            <a:r>
              <a:rPr lang="ru-RU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* Создать </a:t>
            </a:r>
            <a:r>
              <a:rPr lang="ru-RU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у детей настроение сопереживания прошедшим событиям Великой </a:t>
            </a:r>
            <a:endParaRPr lang="ru-RU" b="1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  Отечественной </a:t>
            </a:r>
            <a:r>
              <a:rPr lang="ru-RU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войны. Воспитывать уважение к памяти </a:t>
            </a:r>
            <a:r>
              <a:rPr lang="ru-RU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воинов-</a:t>
            </a:r>
          </a:p>
          <a:p>
            <a:r>
              <a:rPr lang="ru-RU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  победителей</a:t>
            </a:r>
            <a:r>
              <a:rPr lang="ru-RU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любовь </a:t>
            </a:r>
            <a:r>
              <a:rPr lang="ru-RU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к Родине; традиции преемственности поколений;</a:t>
            </a:r>
          </a:p>
          <a:p>
            <a:r>
              <a:rPr lang="ru-RU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* Вызвать </a:t>
            </a:r>
            <a:r>
              <a:rPr lang="ru-RU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эмоциональный отклик на результат своей деятельности.</a:t>
            </a:r>
          </a:p>
          <a:p>
            <a:r>
              <a:rPr lang="ru-RU" b="1" u="sng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3. Развивающие:</a:t>
            </a:r>
          </a:p>
          <a:p>
            <a:r>
              <a:rPr lang="ru-RU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* Развивать </a:t>
            </a:r>
            <a:r>
              <a:rPr lang="ru-RU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навыки речевой, музыкальной и продуктивной деятельности </a:t>
            </a:r>
            <a:r>
              <a:rPr lang="ru-RU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на</a:t>
            </a:r>
          </a:p>
          <a:p>
            <a:r>
              <a:rPr lang="ru-RU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  патриотическом </a:t>
            </a:r>
            <a:r>
              <a:rPr lang="ru-RU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материале;</a:t>
            </a:r>
          </a:p>
          <a:p>
            <a:r>
              <a:rPr lang="ru-RU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* Развивать </a:t>
            </a:r>
            <a:r>
              <a:rPr lang="ru-RU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познавательные способности детей в процессе </a:t>
            </a:r>
            <a:r>
              <a:rPr lang="ru-RU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практической</a:t>
            </a:r>
          </a:p>
          <a:p>
            <a:r>
              <a:rPr lang="ru-RU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                               </a:t>
            </a:r>
            <a:r>
              <a:rPr lang="ru-RU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деятельности, интеллект ребенка, формировать </a:t>
            </a:r>
            <a:r>
              <a:rPr lang="ru-RU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наглядно-</a:t>
            </a:r>
          </a:p>
          <a:p>
            <a:r>
              <a:rPr lang="ru-RU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                               образное </a:t>
            </a:r>
            <a:r>
              <a:rPr lang="ru-RU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мышление, творческие способности, </a:t>
            </a:r>
            <a:endParaRPr lang="ru-RU" b="1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                               самостоятельность</a:t>
            </a:r>
            <a:r>
              <a:rPr lang="ru-RU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 способствовать воспитанию у </a:t>
            </a:r>
            <a:r>
              <a:rPr lang="ru-RU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каждого</a:t>
            </a:r>
          </a:p>
          <a:p>
            <a:r>
              <a:rPr lang="ru-RU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</a:t>
            </a:r>
            <a:r>
              <a:rPr lang="ru-RU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ребенка нравственно-патриотических чувств.</a:t>
            </a:r>
          </a:p>
          <a:p>
            <a:endParaRPr lang="ru-RU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pic>
        <p:nvPicPr>
          <p:cNvPr id="6" name="Звук 5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66936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" advClick="0" advTm="7117">
        <p:split orient="vert"/>
      </p:transition>
    </mc:Choice>
    <mc:Fallback>
      <p:transition advClick="0" advTm="7117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43408"/>
            <a:ext cx="9144000" cy="697440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9028" y="404664"/>
            <a:ext cx="5353132" cy="252376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     </a:t>
            </a:r>
          </a:p>
          <a:p>
            <a:r>
              <a:rPr lang="ru-RU" sz="2000" b="1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0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Беседы </a:t>
            </a:r>
            <a:r>
              <a:rPr lang="ru-RU" sz="20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 войне, фронтовиках, детях войны:</a:t>
            </a:r>
          </a:p>
          <a:p>
            <a:endParaRPr lang="ru-RU" sz="2000" b="1" i="1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- «</a:t>
            </a:r>
            <a:r>
              <a:rPr lang="ru-RU" sz="2000" b="1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Война и мир</a:t>
            </a:r>
            <a:r>
              <a:rPr lang="ru-RU" sz="2000" b="1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»;</a:t>
            </a:r>
          </a:p>
          <a:p>
            <a:r>
              <a:rPr lang="ru-RU" sz="2000" b="1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- «</a:t>
            </a:r>
            <a:r>
              <a:rPr lang="ru-RU" sz="2000" b="1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Что такое героизм</a:t>
            </a:r>
            <a:r>
              <a:rPr lang="ru-RU" sz="2000" b="1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»;</a:t>
            </a:r>
          </a:p>
          <a:p>
            <a:r>
              <a:rPr lang="ru-RU" sz="2000" b="1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- «</a:t>
            </a:r>
            <a:r>
              <a:rPr lang="ru-RU" sz="2000" b="1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Дети в годы войны</a:t>
            </a:r>
            <a:r>
              <a:rPr lang="ru-RU" sz="2000" b="1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»;</a:t>
            </a:r>
            <a:endParaRPr lang="ru-RU" sz="2000" b="1" i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-  «</a:t>
            </a:r>
            <a:r>
              <a:rPr lang="ru-RU" sz="2000" b="1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Мы помним героев</a:t>
            </a:r>
            <a:r>
              <a:rPr lang="ru-RU" sz="2000" b="1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endParaRPr lang="ru-RU" sz="2000" b="1" i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16793">
            <a:off x="5422046" y="1347626"/>
            <a:ext cx="2376264" cy="4799437"/>
          </a:xfrm>
          <a:prstGeom prst="rect">
            <a:avLst/>
          </a:prstGeom>
        </p:spPr>
      </p:pic>
      <p:pic>
        <p:nvPicPr>
          <p:cNvPr id="7" name="Звук 6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174085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" advClick="0" advTm="6048">
        <p:split orient="vert"/>
      </p:transition>
    </mc:Choice>
    <mc:Fallback>
      <p:transition advClick="0" advTm="6048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43408"/>
            <a:ext cx="9144000" cy="697440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83568" y="476672"/>
            <a:ext cx="4250972" cy="160043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Просмотр презентаций:</a:t>
            </a:r>
          </a:p>
          <a:p>
            <a:r>
              <a:rPr lang="ru-RU" sz="2000" b="1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- «</a:t>
            </a:r>
            <a:r>
              <a:rPr lang="ru-RU" sz="2000" b="1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Великая Отечественная Война</a:t>
            </a:r>
            <a:r>
              <a:rPr lang="ru-RU" sz="2000" b="1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»;</a:t>
            </a:r>
            <a:endParaRPr lang="ru-RU" sz="2000" b="1" i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- «</a:t>
            </a:r>
            <a:r>
              <a:rPr lang="ru-RU" sz="2000" b="1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Парад победы</a:t>
            </a:r>
            <a:r>
              <a:rPr lang="ru-RU" sz="2000" b="1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». </a:t>
            </a:r>
            <a:endParaRPr lang="ru-RU" sz="2000" b="1" i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000" b="1" i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683568" y="1556792"/>
            <a:ext cx="691276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Под руководством музыкального </a:t>
            </a:r>
            <a:r>
              <a:rPr lang="ru-RU" sz="20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руководителя воспитанники </a:t>
            </a:r>
            <a:r>
              <a:rPr lang="ru-RU" sz="20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подготовительной группы </a:t>
            </a:r>
            <a:r>
              <a:rPr lang="ru-RU" sz="20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0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подготовили творческий  номер, исполнив </a:t>
            </a:r>
            <a:r>
              <a:rPr lang="ru-RU" sz="20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песню </a:t>
            </a:r>
            <a:r>
              <a:rPr lang="ru-RU" sz="20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 Письма фронтовые»  музыка А. Щербинина, слова В. Лазарева</a:t>
            </a:r>
            <a:endParaRPr lang="ru-RU" sz="2000" b="1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Звук 6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174085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" advClick="0" advTm="6119">
        <p:split orient="vert"/>
      </p:transition>
    </mc:Choice>
    <mc:Fallback>
      <p:transition advClick="0" advTm="6119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43408"/>
            <a:ext cx="9144000" cy="697440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83568" y="404664"/>
            <a:ext cx="7153305" cy="190821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Чтение художественных произведений: </a:t>
            </a:r>
            <a:endParaRPr lang="ru-RU" sz="2000" b="1" i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Л</a:t>
            </a:r>
            <a:r>
              <a:rPr lang="ru-RU" sz="2000" b="1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. Кассиль «Памятник солдату», «Твои защитники»;</a:t>
            </a:r>
          </a:p>
          <a:p>
            <a:r>
              <a:rPr lang="ru-RU" sz="2000" b="1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С. </a:t>
            </a:r>
            <a:r>
              <a:rPr lang="ru-RU" sz="2000" b="1" i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Баруздин</a:t>
            </a:r>
            <a:r>
              <a:rPr lang="ru-RU" sz="2000" b="1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«Рассказы о войне</a:t>
            </a:r>
            <a:r>
              <a:rPr lang="ru-RU" sz="2000" b="1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»; С</a:t>
            </a:r>
            <a:r>
              <a:rPr lang="ru-RU" sz="2000" b="1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. Михалков «День Победы»;</a:t>
            </a:r>
          </a:p>
          <a:p>
            <a:r>
              <a:rPr lang="ru-RU" sz="2000" b="1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С. Алексеев «Первая колонна», «Первый ночной таран»;</a:t>
            </a:r>
          </a:p>
          <a:p>
            <a:r>
              <a:rPr lang="ru-RU" sz="2000" b="1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Е. Благинина «Шинель»;</a:t>
            </a:r>
          </a:p>
          <a:p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75651">
            <a:off x="6087490" y="2044319"/>
            <a:ext cx="1791434" cy="387992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942822">
            <a:off x="3180921" y="1989920"/>
            <a:ext cx="1714295" cy="3712856"/>
          </a:xfrm>
          <a:prstGeom prst="rect">
            <a:avLst/>
          </a:prstGeom>
        </p:spPr>
      </p:pic>
      <p:pic>
        <p:nvPicPr>
          <p:cNvPr id="8" name="Звук 7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174085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" advClick="0" advTm="6034">
        <p:split orient="vert"/>
      </p:transition>
    </mc:Choice>
    <mc:Fallback>
      <p:transition advClick="0" advTm="6034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520" y="-531440"/>
            <a:ext cx="9252520" cy="7389440"/>
          </a:xfrm>
        </p:spPr>
      </p:pic>
      <p:sp>
        <p:nvSpPr>
          <p:cNvPr id="3" name="TextBox 2"/>
          <p:cNvSpPr txBox="1"/>
          <p:nvPr/>
        </p:nvSpPr>
        <p:spPr>
          <a:xfrm>
            <a:off x="899592" y="188640"/>
            <a:ext cx="5578130" cy="129266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Составление индивидуальных рассказов детей </a:t>
            </a:r>
            <a:endParaRPr lang="ru-RU" sz="2000" b="1" i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совместно с </a:t>
            </a:r>
            <a:r>
              <a:rPr lang="ru-RU" sz="20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родителями об истории </a:t>
            </a:r>
            <a:endParaRPr lang="ru-RU" sz="2000" b="1" i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своей семьи </a:t>
            </a:r>
            <a:r>
              <a:rPr lang="ru-RU" sz="20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 годы ВОВ.</a:t>
            </a:r>
          </a:p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59324">
            <a:off x="612928" y="1353867"/>
            <a:ext cx="2238849" cy="295232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8657" y="1207702"/>
            <a:ext cx="4950653" cy="4393356"/>
          </a:xfrm>
          <a:prstGeom prst="rect">
            <a:avLst/>
          </a:prstGeom>
        </p:spPr>
      </p:pic>
      <p:pic>
        <p:nvPicPr>
          <p:cNvPr id="7" name="Звук 6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07158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" advClick="0" advTm="6047">
        <p:split orient="vert"/>
      </p:transition>
    </mc:Choice>
    <mc:Fallback>
      <p:transition advClick="0" advTm="6047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520" y="-531440"/>
            <a:ext cx="9252520" cy="7389440"/>
          </a:xfr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1" y="908720"/>
            <a:ext cx="1845629" cy="328111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547664" y="215229"/>
            <a:ext cx="401609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Петунин Пётр Леонтьевич</a:t>
            </a:r>
            <a:endParaRPr lang="ru-RU" sz="2400" b="1" i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18755">
            <a:off x="2658889" y="1421587"/>
            <a:ext cx="2631166" cy="347610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05434">
            <a:off x="5416463" y="1700808"/>
            <a:ext cx="2967637" cy="3754446"/>
          </a:xfrm>
          <a:prstGeom prst="rect">
            <a:avLst/>
          </a:prstGeom>
        </p:spPr>
      </p:pic>
      <p:pic>
        <p:nvPicPr>
          <p:cNvPr id="8" name="Звук 7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41795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" advClick="0" advTm="4515">
        <p:split orient="vert"/>
      </p:transition>
    </mc:Choice>
    <mc:Fallback>
      <p:transition advClick="0" advTm="4515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312</TotalTime>
  <Words>360</Words>
  <Application>Microsoft Office PowerPoint</Application>
  <PresentationFormat>Экран (4:3)</PresentationFormat>
  <Paragraphs>78</Paragraphs>
  <Slides>12</Slides>
  <Notes>0</Notes>
  <HiddenSlides>0</HiddenSlides>
  <MMClips>11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Hp</dc:creator>
  <cp:lastModifiedBy>Hp</cp:lastModifiedBy>
  <cp:revision>16</cp:revision>
  <dcterms:created xsi:type="dcterms:W3CDTF">2024-04-07T09:36:33Z</dcterms:created>
  <dcterms:modified xsi:type="dcterms:W3CDTF">2024-04-08T08:59:38Z</dcterms:modified>
</cp:coreProperties>
</file>